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2" r:id="rId5"/>
    <p:sldId id="274" r:id="rId6"/>
    <p:sldId id="280" r:id="rId7"/>
    <p:sldId id="287" r:id="rId8"/>
    <p:sldId id="4863" r:id="rId9"/>
    <p:sldId id="4866" r:id="rId10"/>
    <p:sldId id="4869" r:id="rId11"/>
    <p:sldId id="4867" r:id="rId12"/>
    <p:sldId id="4868" r:id="rId13"/>
    <p:sldId id="275" r:id="rId14"/>
  </p:sldIdLst>
  <p:sldSz cx="9144000" cy="5143500" type="screen16x9"/>
  <p:notesSz cx="6800850" cy="9932988"/>
  <p:defaultTextStyle>
    <a:defPPr>
      <a:defRPr lang="en-GB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4">
          <p15:clr>
            <a:srgbClr val="A4A3A4"/>
          </p15:clr>
        </p15:guide>
        <p15:guide id="2" pos="401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666EC61-E781-1A64-310D-5550DC8C1A93}" name="Sarah-Jane Dean" initials="SD" userId="S::Sarah-Jane.Dean@sra.org.uk::a39c76e7-0b01-48a6-9cf3-3251568950c2" providerId="AD"/>
  <p188:author id="{505EC46B-EBAE-1D98-60E4-C17F68F83C6E}" name="Chris Handford" initials="CH" userId="S::Chris.Handford@sra.org.uk::6a6b7d02-5e9a-459f-99f0-e936a924571b" providerId="AD"/>
  <p188:author id="{740B7A6C-69DA-85A6-F8C7-D5E05FFB1642}" name="Jackie Griffiths" initials="JG" userId="S::Jackie.Griffiths@sra.org.uk::56b35d07-8069-4c1f-8098-73219144a3f8" providerId="AD"/>
  <p188:author id="{9498D981-5DF3-3CF4-BD44-BEA915B78421}" name="Julie Sykes" initials="JS" userId="S::Julie.Sykes@sra.org.uk::5d32ea16-e242-49bd-be68-bf597fa8d949" providerId="AD"/>
  <p188:author id="{8ED482A3-FE3F-AB90-556F-FEAE0CE4ED4A}" name="Kelly-Anne Smith-Sinclair" initials="KS" userId="S::Kelly-Anne.Smith-Sinclair@sra.org.uk::2950e758-d7ac-42a6-9d0b-9778d7df1284" providerId="AD"/>
  <p188:author id="{E07026B3-EC78-6423-10DD-AA4F8B4F8598}" name="Aileen Armstrong" initials="AA" userId="S::Aileen.Armstrong@sra.org.uk::2369e75b-9a13-4778-978c-4d9b9259ab10" providerId="AD"/>
  <p188:author id="{F4B945BD-E4EB-DCE7-8165-975F9271AA62}" name="Mark Wagstaff" initials="MW" userId="S::Mark.Wagstaff@sra.org.uk::aefc0694-b305-47f5-b9f1-ba22de9b9c04" providerId="AD"/>
  <p188:author id="{BB82FCC0-FB9F-92C5-5BAC-8B059C64301F}" name="Kathryn Charlton" initials="KC" userId="S::Kathryn.Charlton@sra.org.uk::6786b3aa-9631-4a24-bc6f-1b04f97b27f0" providerId="AD"/>
  <p188:author id="{637BFBDD-6A6C-E2C4-11DD-37A395FE87D7}" name="Jas Sangha" initials="JS" userId="S::jas.sangha@sra.org.uk::d2a0df67-20e3-4ed6-a3e5-85fb5fc86f6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1B34"/>
    <a:srgbClr val="B500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D24828-208B-464B-8978-27920832241C}" v="10" dt="2026-07-14T09:47:02.412"/>
    <p1510:client id="{D7FABC9D-46AD-6D17-0F7C-EEFEADE1EA27}" v="1" dt="2026-07-15T08:51:31.024"/>
    <p1510:client id="{F3C2E35C-E0DF-4249-A62D-FE6A8607A4D1}" v="4622" dt="2026-07-15T08:48:50.845"/>
    <p1510:client id="{FE4E077A-3458-4E24-9CD8-356818452099}" v="1" dt="2026-07-15T08:59:24.250"/>
  </p1510:revLst>
</p1510:revInfo>
</file>

<file path=ppt/tableStyles.xml><?xml version="1.0" encoding="utf-8"?>
<a:tblStyleLst xmlns:a="http://schemas.openxmlformats.org/drawingml/2006/main" def="{5940675A-B579-460E-94D1-54222C63F5D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7455" autoAdjust="0"/>
  </p:normalViewPr>
  <p:slideViewPr>
    <p:cSldViewPr snapToGrid="0">
      <p:cViewPr varScale="1">
        <p:scale>
          <a:sx n="49" d="100"/>
          <a:sy n="49" d="100"/>
        </p:scale>
        <p:origin x="2434" y="48"/>
      </p:cViewPr>
      <p:guideLst>
        <p:guide orient="horz" pos="634"/>
        <p:guide pos="401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528B60-C4DF-424B-A5C3-27C153D70B51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AF2ED4B-41FF-48B0-BF35-F2F89C2437B8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Accountants’ reports regime</a:t>
          </a:r>
        </a:p>
      </dgm:t>
    </dgm:pt>
    <dgm:pt modelId="{0DF064C3-8B33-48DE-876E-351367268605}" type="parTrans" cxnId="{CB191ED8-EC8B-4A64-986A-B28CE4326A5D}">
      <dgm:prSet/>
      <dgm:spPr/>
      <dgm:t>
        <a:bodyPr/>
        <a:lstStyle/>
        <a:p>
          <a:endParaRPr lang="en-GB"/>
        </a:p>
      </dgm:t>
    </dgm:pt>
    <dgm:pt modelId="{311FC257-CC52-4A3D-903C-BAA9A65BD181}" type="sibTrans" cxnId="{CB191ED8-EC8B-4A64-986A-B28CE4326A5D}">
      <dgm:prSet/>
      <dgm:spPr/>
      <dgm:t>
        <a:bodyPr/>
        <a:lstStyle/>
        <a:p>
          <a:endParaRPr lang="en-GB"/>
        </a:p>
      </dgm:t>
    </dgm:pt>
    <dgm:pt modelId="{0BAC97E4-D3ED-4246-B1D3-5A0000B46A99}">
      <dgm:prSet phldrT="[Text]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GB">
              <a:solidFill>
                <a:schemeClr val="tx1"/>
              </a:solidFill>
            </a:rPr>
            <a:t>Strengthening</a:t>
          </a:r>
        </a:p>
      </dgm:t>
    </dgm:pt>
    <dgm:pt modelId="{852F5D88-6A2B-47CD-972D-3382D33261CE}" type="parTrans" cxnId="{7447556A-0F10-44D0-80E8-480D4B310AE2}">
      <dgm:prSet/>
      <dgm:spPr/>
      <dgm:t>
        <a:bodyPr/>
        <a:lstStyle/>
        <a:p>
          <a:endParaRPr lang="en-GB"/>
        </a:p>
      </dgm:t>
    </dgm:pt>
    <dgm:pt modelId="{08C2ADF8-E254-4D10-8151-F68C46A7A1AC}" type="sibTrans" cxnId="{7447556A-0F10-44D0-80E8-480D4B310AE2}">
      <dgm:prSet/>
      <dgm:spPr/>
      <dgm:t>
        <a:bodyPr/>
        <a:lstStyle/>
        <a:p>
          <a:endParaRPr lang="en-GB"/>
        </a:p>
      </dgm:t>
    </dgm:pt>
    <dgm:pt modelId="{0AD7EDBC-9FE3-4179-B30E-EDD551ED9D0F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Checks and balances within law firms</a:t>
          </a:r>
        </a:p>
      </dgm:t>
    </dgm:pt>
    <dgm:pt modelId="{6D7FDFF7-212C-4836-B9E6-416C0E55AC44}" type="parTrans" cxnId="{5AFC2384-2ACC-49CA-AE9A-223C7350B7D8}">
      <dgm:prSet/>
      <dgm:spPr/>
      <dgm:t>
        <a:bodyPr/>
        <a:lstStyle/>
        <a:p>
          <a:endParaRPr lang="en-GB"/>
        </a:p>
      </dgm:t>
    </dgm:pt>
    <dgm:pt modelId="{FB0EBF3C-E295-4AC2-A6CE-ACF982079DF9}" type="sibTrans" cxnId="{5AFC2384-2ACC-49CA-AE9A-223C7350B7D8}">
      <dgm:prSet/>
      <dgm:spPr/>
      <dgm:t>
        <a:bodyPr/>
        <a:lstStyle/>
        <a:p>
          <a:endParaRPr lang="en-GB"/>
        </a:p>
      </dgm:t>
    </dgm:pt>
    <dgm:pt modelId="{FC01FD80-8F55-4F28-B0A6-BD4CF6709022}">
      <dgm:prSet phldrT="[Text]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marL="85725" indent="0" algn="ctr">
            <a:buFont typeface="Arial" panose="020B0604020202020204" pitchFamily="34" charset="0"/>
            <a:buNone/>
          </a:pPr>
          <a:r>
            <a:rPr lang="en-GB">
              <a:solidFill>
                <a:schemeClr val="tx1"/>
              </a:solidFill>
            </a:rPr>
            <a:t>Reducing risks from concentration of roles</a:t>
          </a:r>
        </a:p>
      </dgm:t>
    </dgm:pt>
    <dgm:pt modelId="{22761E8B-DBF7-4E66-88F1-8F0BF18B4BC0}" type="parTrans" cxnId="{C5DFEFEE-2A53-44AD-8B9F-D8F5DE553601}">
      <dgm:prSet/>
      <dgm:spPr/>
      <dgm:t>
        <a:bodyPr/>
        <a:lstStyle/>
        <a:p>
          <a:endParaRPr lang="en-GB"/>
        </a:p>
      </dgm:t>
    </dgm:pt>
    <dgm:pt modelId="{484A45F6-8F8A-450A-920A-BD2FD5E2A7CE}" type="sibTrans" cxnId="{C5DFEFEE-2A53-44AD-8B9F-D8F5DE553601}">
      <dgm:prSet/>
      <dgm:spPr/>
      <dgm:t>
        <a:bodyPr/>
        <a:lstStyle/>
        <a:p>
          <a:endParaRPr lang="en-GB"/>
        </a:p>
      </dgm:t>
    </dgm:pt>
    <dgm:pt modelId="{D30DDE33-4A79-4F11-944D-452890633D89}">
      <dgm:prSet phldrT="[Text]"/>
      <dgm:spPr>
        <a:solidFill>
          <a:srgbClr val="9E1B34"/>
        </a:solidFill>
        <a:ln>
          <a:solidFill>
            <a:schemeClr val="bg1">
              <a:lumMod val="95000"/>
            </a:schemeClr>
          </a:solidFill>
        </a:ln>
      </dgm:spPr>
      <dgm:t>
        <a:bodyPr/>
        <a:lstStyle/>
        <a:p>
          <a:pPr>
            <a:buFont typeface="+mj-lt"/>
            <a:buAutoNum type="arabicPeriod"/>
          </a:pPr>
          <a:r>
            <a:rPr lang="en-GB" b="1"/>
            <a:t>Notifying the SRA of changes to help identify and act on risks</a:t>
          </a:r>
        </a:p>
      </dgm:t>
    </dgm:pt>
    <dgm:pt modelId="{195C64AE-FAF5-43FA-9BDF-5AADBE38D553}" type="parTrans" cxnId="{F31D3A9C-2C8F-443E-AA05-82D67A5F98DB}">
      <dgm:prSet/>
      <dgm:spPr/>
      <dgm:t>
        <a:bodyPr/>
        <a:lstStyle/>
        <a:p>
          <a:endParaRPr lang="en-GB"/>
        </a:p>
      </dgm:t>
    </dgm:pt>
    <dgm:pt modelId="{6D51BAEA-84F9-4F82-9439-8783B6B2E994}" type="sibTrans" cxnId="{F31D3A9C-2C8F-443E-AA05-82D67A5F98DB}">
      <dgm:prSet/>
      <dgm:spPr/>
      <dgm:t>
        <a:bodyPr/>
        <a:lstStyle/>
        <a:p>
          <a:endParaRPr lang="en-GB"/>
        </a:p>
      </dgm:t>
    </dgm:pt>
    <dgm:pt modelId="{3A5BC343-F0A3-40D7-BEC3-9F4D331A4D53}">
      <dgm:prSet phldrT="[Text]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marL="85725" indent="0" algn="ctr">
            <a:buFont typeface="Arial" panose="020B0604020202020204" pitchFamily="34" charset="0"/>
            <a:buNone/>
          </a:pPr>
          <a:r>
            <a:rPr lang="en-GB">
              <a:solidFill>
                <a:schemeClr val="tx1"/>
              </a:solidFill>
            </a:rPr>
            <a:t>Improving scrutiny of firm profile changes</a:t>
          </a:r>
        </a:p>
      </dgm:t>
    </dgm:pt>
    <dgm:pt modelId="{F1DC4154-E37E-4998-8258-1006994DE425}" type="parTrans" cxnId="{F11A3A40-BE9E-4342-9B63-30F86CDC63C0}">
      <dgm:prSet/>
      <dgm:spPr/>
      <dgm:t>
        <a:bodyPr/>
        <a:lstStyle/>
        <a:p>
          <a:endParaRPr lang="en-GB"/>
        </a:p>
      </dgm:t>
    </dgm:pt>
    <dgm:pt modelId="{93DFD962-2789-4421-9A61-CC2D3C007D1E}" type="sibTrans" cxnId="{F11A3A40-BE9E-4342-9B63-30F86CDC63C0}">
      <dgm:prSet/>
      <dgm:spPr/>
      <dgm:t>
        <a:bodyPr/>
        <a:lstStyle/>
        <a:p>
          <a:endParaRPr lang="en-GB"/>
        </a:p>
      </dgm:t>
    </dgm:pt>
    <dgm:pt modelId="{BFDCD328-7FAD-45A9-B3B8-5C00F468FA29}">
      <dgm:prSet phldrT="[Text]"/>
      <dgm:spPr>
        <a:solidFill>
          <a:schemeClr val="bg1">
            <a:lumMod val="65000"/>
            <a:alpha val="90000"/>
          </a:schemeClr>
        </a:solidFill>
        <a:ln>
          <a:solidFill>
            <a:schemeClr val="bg1">
              <a:lumMod val="95000"/>
              <a:alpha val="90000"/>
            </a:schemeClr>
          </a:solidFill>
        </a:ln>
      </dgm:spPr>
      <dgm:t>
        <a:bodyPr/>
        <a:lstStyle/>
        <a:p>
          <a:pPr algn="ctr">
            <a:buFont typeface="Arial" panose="020B0604020202020204" pitchFamily="34" charset="0"/>
            <a:buNone/>
          </a:pPr>
          <a:r>
            <a:rPr lang="en-GB">
              <a:solidFill>
                <a:schemeClr val="tx1"/>
              </a:solidFill>
            </a:rPr>
            <a:t>compliance and oversight</a:t>
          </a:r>
        </a:p>
      </dgm:t>
    </dgm:pt>
    <dgm:pt modelId="{4DC624D6-69BD-4FF8-B1D1-1D78883CBF11}" type="parTrans" cxnId="{71414E70-4B48-4A7E-911F-83EBDF59FB47}">
      <dgm:prSet/>
      <dgm:spPr/>
      <dgm:t>
        <a:bodyPr/>
        <a:lstStyle/>
        <a:p>
          <a:endParaRPr lang="en-GB"/>
        </a:p>
      </dgm:t>
    </dgm:pt>
    <dgm:pt modelId="{59D7B5B1-9D3E-4373-B00F-F6B8B509D06E}" type="sibTrans" cxnId="{71414E70-4B48-4A7E-911F-83EBDF59FB47}">
      <dgm:prSet/>
      <dgm:spPr/>
      <dgm:t>
        <a:bodyPr/>
        <a:lstStyle/>
        <a:p>
          <a:endParaRPr lang="en-GB"/>
        </a:p>
      </dgm:t>
    </dgm:pt>
    <dgm:pt modelId="{B3A61F9C-42CD-4834-B675-B11029635A6E}" type="pres">
      <dgm:prSet presAssocID="{25528B60-C4DF-424B-A5C3-27C153D70B51}" presName="Name0" presStyleCnt="0">
        <dgm:presLayoutVars>
          <dgm:dir/>
          <dgm:animLvl val="lvl"/>
          <dgm:resizeHandles val="exact"/>
        </dgm:presLayoutVars>
      </dgm:prSet>
      <dgm:spPr/>
    </dgm:pt>
    <dgm:pt modelId="{5FFFC121-CCB9-42E0-BA46-03B0A3A5A85A}" type="pres">
      <dgm:prSet presAssocID="{0AF2ED4B-41FF-48B0-BF35-F2F89C2437B8}" presName="composite" presStyleCnt="0"/>
      <dgm:spPr/>
    </dgm:pt>
    <dgm:pt modelId="{282C1039-E9A7-46DB-9C62-6B638ADE2FCA}" type="pres">
      <dgm:prSet presAssocID="{0AF2ED4B-41FF-48B0-BF35-F2F89C2437B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70A9F325-696A-4667-A204-39B980A7606C}" type="pres">
      <dgm:prSet presAssocID="{0AF2ED4B-41FF-48B0-BF35-F2F89C2437B8}" presName="desTx" presStyleLbl="alignAccFollowNode1" presStyleIdx="0" presStyleCnt="3">
        <dgm:presLayoutVars>
          <dgm:bulletEnabled val="1"/>
        </dgm:presLayoutVars>
      </dgm:prSet>
      <dgm:spPr/>
    </dgm:pt>
    <dgm:pt modelId="{56027521-1102-4B36-AB49-1D1ABE1C21C1}" type="pres">
      <dgm:prSet presAssocID="{311FC257-CC52-4A3D-903C-BAA9A65BD181}" presName="space" presStyleCnt="0"/>
      <dgm:spPr/>
    </dgm:pt>
    <dgm:pt modelId="{828B0FA6-D52F-436E-8491-79DAEF3F9948}" type="pres">
      <dgm:prSet presAssocID="{0AD7EDBC-9FE3-4179-B30E-EDD551ED9D0F}" presName="composite" presStyleCnt="0"/>
      <dgm:spPr/>
    </dgm:pt>
    <dgm:pt modelId="{46D00059-1752-4051-9B44-EA74E1600217}" type="pres">
      <dgm:prSet presAssocID="{0AD7EDBC-9FE3-4179-B30E-EDD551ED9D0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D705F4-DDB0-46E5-AE3B-30BAA94704E1}" type="pres">
      <dgm:prSet presAssocID="{0AD7EDBC-9FE3-4179-B30E-EDD551ED9D0F}" presName="desTx" presStyleLbl="alignAccFollowNode1" presStyleIdx="1" presStyleCnt="3">
        <dgm:presLayoutVars>
          <dgm:bulletEnabled val="1"/>
        </dgm:presLayoutVars>
      </dgm:prSet>
      <dgm:spPr/>
    </dgm:pt>
    <dgm:pt modelId="{0321710A-D7EC-4498-A8EC-B1DB6F42EAF3}" type="pres">
      <dgm:prSet presAssocID="{FB0EBF3C-E295-4AC2-A6CE-ACF982079DF9}" presName="space" presStyleCnt="0"/>
      <dgm:spPr/>
    </dgm:pt>
    <dgm:pt modelId="{1C31AF38-9FE0-48AB-AE1F-B73527DB0AC8}" type="pres">
      <dgm:prSet presAssocID="{D30DDE33-4A79-4F11-944D-452890633D89}" presName="composite" presStyleCnt="0"/>
      <dgm:spPr/>
    </dgm:pt>
    <dgm:pt modelId="{3D957AD9-6DF2-4893-887A-D04828C5C3C9}" type="pres">
      <dgm:prSet presAssocID="{D30DDE33-4A79-4F11-944D-452890633D8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BCD7F40D-7634-4934-8EFC-B91FE1F5C165}" type="pres">
      <dgm:prSet presAssocID="{D30DDE33-4A79-4F11-944D-452890633D8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0BEC7005-1085-4859-A7F9-64E74A9B7EF9}" type="presOf" srcId="{0AF2ED4B-41FF-48B0-BF35-F2F89C2437B8}" destId="{282C1039-E9A7-46DB-9C62-6B638ADE2FCA}" srcOrd="0" destOrd="0" presId="urn:microsoft.com/office/officeart/2005/8/layout/hList1"/>
    <dgm:cxn modelId="{F11A3A40-BE9E-4342-9B63-30F86CDC63C0}" srcId="{D30DDE33-4A79-4F11-944D-452890633D89}" destId="{3A5BC343-F0A3-40D7-BEC3-9F4D331A4D53}" srcOrd="0" destOrd="0" parTransId="{F1DC4154-E37E-4998-8258-1006994DE425}" sibTransId="{93DFD962-2789-4421-9A61-CC2D3C007D1E}"/>
    <dgm:cxn modelId="{E4F8B05C-F805-496C-88EF-5FC5A623E817}" type="presOf" srcId="{0AD7EDBC-9FE3-4179-B30E-EDD551ED9D0F}" destId="{46D00059-1752-4051-9B44-EA74E1600217}" srcOrd="0" destOrd="0" presId="urn:microsoft.com/office/officeart/2005/8/layout/hList1"/>
    <dgm:cxn modelId="{7447556A-0F10-44D0-80E8-480D4B310AE2}" srcId="{0AF2ED4B-41FF-48B0-BF35-F2F89C2437B8}" destId="{0BAC97E4-D3ED-4246-B1D3-5A0000B46A99}" srcOrd="0" destOrd="0" parTransId="{852F5D88-6A2B-47CD-972D-3382D33261CE}" sibTransId="{08C2ADF8-E254-4D10-8151-F68C46A7A1AC}"/>
    <dgm:cxn modelId="{AD08594B-6D52-4B24-BFAF-F2FEC2E16720}" type="presOf" srcId="{0BAC97E4-D3ED-4246-B1D3-5A0000B46A99}" destId="{70A9F325-696A-4667-A204-39B980A7606C}" srcOrd="0" destOrd="0" presId="urn:microsoft.com/office/officeart/2005/8/layout/hList1"/>
    <dgm:cxn modelId="{71414E70-4B48-4A7E-911F-83EBDF59FB47}" srcId="{0AF2ED4B-41FF-48B0-BF35-F2F89C2437B8}" destId="{BFDCD328-7FAD-45A9-B3B8-5C00F468FA29}" srcOrd="1" destOrd="0" parTransId="{4DC624D6-69BD-4FF8-B1D1-1D78883CBF11}" sibTransId="{59D7B5B1-9D3E-4373-B00F-F6B8B509D06E}"/>
    <dgm:cxn modelId="{D4D2BE59-BF2F-4F6A-82DE-9B5E3F130046}" type="presOf" srcId="{25528B60-C4DF-424B-A5C3-27C153D70B51}" destId="{B3A61F9C-42CD-4834-B675-B11029635A6E}" srcOrd="0" destOrd="0" presId="urn:microsoft.com/office/officeart/2005/8/layout/hList1"/>
    <dgm:cxn modelId="{5AFC2384-2ACC-49CA-AE9A-223C7350B7D8}" srcId="{25528B60-C4DF-424B-A5C3-27C153D70B51}" destId="{0AD7EDBC-9FE3-4179-B30E-EDD551ED9D0F}" srcOrd="1" destOrd="0" parTransId="{6D7FDFF7-212C-4836-B9E6-416C0E55AC44}" sibTransId="{FB0EBF3C-E295-4AC2-A6CE-ACF982079DF9}"/>
    <dgm:cxn modelId="{E5441B92-9549-4DAE-AB4D-B3C3A2A84CAE}" type="presOf" srcId="{D30DDE33-4A79-4F11-944D-452890633D89}" destId="{3D957AD9-6DF2-4893-887A-D04828C5C3C9}" srcOrd="0" destOrd="0" presId="urn:microsoft.com/office/officeart/2005/8/layout/hList1"/>
    <dgm:cxn modelId="{F31D3A9C-2C8F-443E-AA05-82D67A5F98DB}" srcId="{25528B60-C4DF-424B-A5C3-27C153D70B51}" destId="{D30DDE33-4A79-4F11-944D-452890633D89}" srcOrd="2" destOrd="0" parTransId="{195C64AE-FAF5-43FA-9BDF-5AADBE38D553}" sibTransId="{6D51BAEA-84F9-4F82-9439-8783B6B2E994}"/>
    <dgm:cxn modelId="{5FB5C1BB-5C69-402D-9548-589ACF98E53C}" type="presOf" srcId="{BFDCD328-7FAD-45A9-B3B8-5C00F468FA29}" destId="{70A9F325-696A-4667-A204-39B980A7606C}" srcOrd="0" destOrd="1" presId="urn:microsoft.com/office/officeart/2005/8/layout/hList1"/>
    <dgm:cxn modelId="{AFB25BC7-EEAF-4C13-A979-0E61FEFD185F}" type="presOf" srcId="{3A5BC343-F0A3-40D7-BEC3-9F4D331A4D53}" destId="{BCD7F40D-7634-4934-8EFC-B91FE1F5C165}" srcOrd="0" destOrd="0" presId="urn:microsoft.com/office/officeart/2005/8/layout/hList1"/>
    <dgm:cxn modelId="{643B7DC8-493D-488E-90FE-4566DECD915B}" type="presOf" srcId="{FC01FD80-8F55-4F28-B0A6-BD4CF6709022}" destId="{57D705F4-DDB0-46E5-AE3B-30BAA94704E1}" srcOrd="0" destOrd="0" presId="urn:microsoft.com/office/officeart/2005/8/layout/hList1"/>
    <dgm:cxn modelId="{CB191ED8-EC8B-4A64-986A-B28CE4326A5D}" srcId="{25528B60-C4DF-424B-A5C3-27C153D70B51}" destId="{0AF2ED4B-41FF-48B0-BF35-F2F89C2437B8}" srcOrd="0" destOrd="0" parTransId="{0DF064C3-8B33-48DE-876E-351367268605}" sibTransId="{311FC257-CC52-4A3D-903C-BAA9A65BD181}"/>
    <dgm:cxn modelId="{C5DFEFEE-2A53-44AD-8B9F-D8F5DE553601}" srcId="{0AD7EDBC-9FE3-4179-B30E-EDD551ED9D0F}" destId="{FC01FD80-8F55-4F28-B0A6-BD4CF6709022}" srcOrd="0" destOrd="0" parTransId="{22761E8B-DBF7-4E66-88F1-8F0BF18B4BC0}" sibTransId="{484A45F6-8F8A-450A-920A-BD2FD5E2A7CE}"/>
    <dgm:cxn modelId="{732DA7C2-71FD-458C-AB61-7E9EA2291DD1}" type="presParOf" srcId="{B3A61F9C-42CD-4834-B675-B11029635A6E}" destId="{5FFFC121-CCB9-42E0-BA46-03B0A3A5A85A}" srcOrd="0" destOrd="0" presId="urn:microsoft.com/office/officeart/2005/8/layout/hList1"/>
    <dgm:cxn modelId="{46F65BB7-D884-4926-B85D-469DC597922C}" type="presParOf" srcId="{5FFFC121-CCB9-42E0-BA46-03B0A3A5A85A}" destId="{282C1039-E9A7-46DB-9C62-6B638ADE2FCA}" srcOrd="0" destOrd="0" presId="urn:microsoft.com/office/officeart/2005/8/layout/hList1"/>
    <dgm:cxn modelId="{CAFBCE11-7F97-4F60-A9E9-14BB92BC3F06}" type="presParOf" srcId="{5FFFC121-CCB9-42E0-BA46-03B0A3A5A85A}" destId="{70A9F325-696A-4667-A204-39B980A7606C}" srcOrd="1" destOrd="0" presId="urn:microsoft.com/office/officeart/2005/8/layout/hList1"/>
    <dgm:cxn modelId="{E1B366B7-3CF8-48E9-AB6E-270441E73CC9}" type="presParOf" srcId="{B3A61F9C-42CD-4834-B675-B11029635A6E}" destId="{56027521-1102-4B36-AB49-1D1ABE1C21C1}" srcOrd="1" destOrd="0" presId="urn:microsoft.com/office/officeart/2005/8/layout/hList1"/>
    <dgm:cxn modelId="{C301FA4F-5B14-4DB2-AC1B-BDE8AA33A980}" type="presParOf" srcId="{B3A61F9C-42CD-4834-B675-B11029635A6E}" destId="{828B0FA6-D52F-436E-8491-79DAEF3F9948}" srcOrd="2" destOrd="0" presId="urn:microsoft.com/office/officeart/2005/8/layout/hList1"/>
    <dgm:cxn modelId="{74B6D54D-8189-4C61-A735-180123531FC9}" type="presParOf" srcId="{828B0FA6-D52F-436E-8491-79DAEF3F9948}" destId="{46D00059-1752-4051-9B44-EA74E1600217}" srcOrd="0" destOrd="0" presId="urn:microsoft.com/office/officeart/2005/8/layout/hList1"/>
    <dgm:cxn modelId="{BB37207B-72B7-4CA0-970A-2B490EB65F43}" type="presParOf" srcId="{828B0FA6-D52F-436E-8491-79DAEF3F9948}" destId="{57D705F4-DDB0-46E5-AE3B-30BAA94704E1}" srcOrd="1" destOrd="0" presId="urn:microsoft.com/office/officeart/2005/8/layout/hList1"/>
    <dgm:cxn modelId="{6A3A610A-732D-44E6-BA1B-B48CEE12F80F}" type="presParOf" srcId="{B3A61F9C-42CD-4834-B675-B11029635A6E}" destId="{0321710A-D7EC-4498-A8EC-B1DB6F42EAF3}" srcOrd="3" destOrd="0" presId="urn:microsoft.com/office/officeart/2005/8/layout/hList1"/>
    <dgm:cxn modelId="{72189E9E-9771-4F21-9F03-5230CE97FCD0}" type="presParOf" srcId="{B3A61F9C-42CD-4834-B675-B11029635A6E}" destId="{1C31AF38-9FE0-48AB-AE1F-B73527DB0AC8}" srcOrd="4" destOrd="0" presId="urn:microsoft.com/office/officeart/2005/8/layout/hList1"/>
    <dgm:cxn modelId="{04315F61-8DCF-4285-AF9C-4EB69808B87F}" type="presParOf" srcId="{1C31AF38-9FE0-48AB-AE1F-B73527DB0AC8}" destId="{3D957AD9-6DF2-4893-887A-D04828C5C3C9}" srcOrd="0" destOrd="0" presId="urn:microsoft.com/office/officeart/2005/8/layout/hList1"/>
    <dgm:cxn modelId="{342011D6-91FC-4110-88C8-8BB52FC0EC82}" type="presParOf" srcId="{1C31AF38-9FE0-48AB-AE1F-B73527DB0AC8}" destId="{BCD7F40D-7634-4934-8EFC-B91FE1F5C16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2C1039-E9A7-46DB-9C62-6B638ADE2FCA}">
      <dsp:nvSpPr>
        <dsp:cNvPr id="0" name=""/>
        <dsp:cNvSpPr/>
      </dsp:nvSpPr>
      <dsp:spPr>
        <a:xfrm>
          <a:off x="2565" y="711982"/>
          <a:ext cx="2501152" cy="973056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1600" b="1" kern="1200"/>
            <a:t>Accountants’ reports regime</a:t>
          </a:r>
        </a:p>
      </dsp:txBody>
      <dsp:txXfrm>
        <a:off x="2565" y="711982"/>
        <a:ext cx="2501152" cy="973056"/>
      </dsp:txXfrm>
    </dsp:sp>
    <dsp:sp modelId="{70A9F325-696A-4667-A204-39B980A7606C}">
      <dsp:nvSpPr>
        <dsp:cNvPr id="0" name=""/>
        <dsp:cNvSpPr/>
      </dsp:nvSpPr>
      <dsp:spPr>
        <a:xfrm>
          <a:off x="2565" y="1685038"/>
          <a:ext cx="2501152" cy="900360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600" kern="1200">
              <a:solidFill>
                <a:schemeClr val="tx1"/>
              </a:solidFill>
            </a:rPr>
            <a:t>Strengthening</a:t>
          </a:r>
        </a:p>
        <a:p>
          <a:pPr marL="171450" lvl="1" indent="-17145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600" kern="1200">
              <a:solidFill>
                <a:schemeClr val="tx1"/>
              </a:solidFill>
            </a:rPr>
            <a:t>compliance and oversight</a:t>
          </a:r>
        </a:p>
      </dsp:txBody>
      <dsp:txXfrm>
        <a:off x="2565" y="1685038"/>
        <a:ext cx="2501152" cy="900360"/>
      </dsp:txXfrm>
    </dsp:sp>
    <dsp:sp modelId="{46D00059-1752-4051-9B44-EA74E1600217}">
      <dsp:nvSpPr>
        <dsp:cNvPr id="0" name=""/>
        <dsp:cNvSpPr/>
      </dsp:nvSpPr>
      <dsp:spPr>
        <a:xfrm>
          <a:off x="2853879" y="711982"/>
          <a:ext cx="2501152" cy="973056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1600" b="1" kern="1200"/>
            <a:t>Checks and balances within law firms</a:t>
          </a:r>
        </a:p>
      </dsp:txBody>
      <dsp:txXfrm>
        <a:off x="2853879" y="711982"/>
        <a:ext cx="2501152" cy="973056"/>
      </dsp:txXfrm>
    </dsp:sp>
    <dsp:sp modelId="{57D705F4-DDB0-46E5-AE3B-30BAA94704E1}">
      <dsp:nvSpPr>
        <dsp:cNvPr id="0" name=""/>
        <dsp:cNvSpPr/>
      </dsp:nvSpPr>
      <dsp:spPr>
        <a:xfrm>
          <a:off x="2853879" y="1685038"/>
          <a:ext cx="2501152" cy="900360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85725" lvl="1" indent="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600" kern="1200">
              <a:solidFill>
                <a:schemeClr val="tx1"/>
              </a:solidFill>
            </a:rPr>
            <a:t>Reducing risks from concentration of roles</a:t>
          </a:r>
        </a:p>
      </dsp:txBody>
      <dsp:txXfrm>
        <a:off x="2853879" y="1685038"/>
        <a:ext cx="2501152" cy="900360"/>
      </dsp:txXfrm>
    </dsp:sp>
    <dsp:sp modelId="{3D957AD9-6DF2-4893-887A-D04828C5C3C9}">
      <dsp:nvSpPr>
        <dsp:cNvPr id="0" name=""/>
        <dsp:cNvSpPr/>
      </dsp:nvSpPr>
      <dsp:spPr>
        <a:xfrm>
          <a:off x="5705193" y="711982"/>
          <a:ext cx="2501152" cy="973056"/>
        </a:xfrm>
        <a:prstGeom prst="rect">
          <a:avLst/>
        </a:prstGeom>
        <a:solidFill>
          <a:srgbClr val="9E1B34"/>
        </a:solidFill>
        <a:ln w="25400" cap="flat" cmpd="sng" algn="ctr">
          <a:solidFill>
            <a:schemeClr val="bg1">
              <a:lumMod val="9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GB" sz="1600" b="1" kern="1200"/>
            <a:t>Notifying the SRA of changes to help identify and act on risks</a:t>
          </a:r>
        </a:p>
      </dsp:txBody>
      <dsp:txXfrm>
        <a:off x="5705193" y="711982"/>
        <a:ext cx="2501152" cy="973056"/>
      </dsp:txXfrm>
    </dsp:sp>
    <dsp:sp modelId="{BCD7F40D-7634-4934-8EFC-B91FE1F5C165}">
      <dsp:nvSpPr>
        <dsp:cNvPr id="0" name=""/>
        <dsp:cNvSpPr/>
      </dsp:nvSpPr>
      <dsp:spPr>
        <a:xfrm>
          <a:off x="5705193" y="1685038"/>
          <a:ext cx="2501152" cy="900360"/>
        </a:xfrm>
        <a:prstGeom prst="rect">
          <a:avLst/>
        </a:prstGeom>
        <a:solidFill>
          <a:schemeClr val="bg1">
            <a:lumMod val="65000"/>
            <a:alpha val="90000"/>
          </a:schemeClr>
        </a:solidFill>
        <a:ln w="25400" cap="flat" cmpd="sng" algn="ctr">
          <a:solidFill>
            <a:schemeClr val="bg1">
              <a:lumMod val="95000"/>
              <a:alpha val="9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85725" lvl="1" indent="0" algn="ctr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en-GB" sz="1600" kern="1200">
              <a:solidFill>
                <a:schemeClr val="tx1"/>
              </a:solidFill>
            </a:rPr>
            <a:t>Improving scrutiny of firm profile changes</a:t>
          </a:r>
        </a:p>
      </dsp:txBody>
      <dsp:txXfrm>
        <a:off x="5705193" y="1685038"/>
        <a:ext cx="2501152" cy="9003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2241" y="0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71937B9-9BEB-4715-9929-27D5D50C9E9C}" type="datetimeFigureOut">
              <a:rPr lang="en-US"/>
              <a:pPr>
                <a:defRPr/>
              </a:pPr>
              <a:t>7/15/2026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4615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2241" y="9434615"/>
            <a:ext cx="2947035" cy="496649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5915B72-6729-4D09-98FB-FD8BA4F4A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0422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038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4089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428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7C65F-4199-B535-2742-C1CBF2A89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9F2733-998B-9F2C-F079-36C9CFDF1C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2642D02-50BA-2287-8370-AA071A4DAC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0C39F-23F5-E702-367B-210F6C5A6F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8678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286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1EDBD-EEDA-D849-4834-74C3C9D1A0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A28F8B-F79B-79A6-C4BF-12103F6F0DB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DD27285-FB3C-00B2-B984-4081DF7D97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F8BC0-085D-01C7-D2F8-F497E90713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41743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115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4774F-227A-BD5D-B518-0435E8F041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0E7E45-B313-CBBD-F583-632426F0C8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1719EB-5BA3-0E23-B77B-2C10FB3A45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C8EF9-6C97-697A-E202-5BACF0C894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026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09EDDF-4CB3-402B-B876-9D9A29C1253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976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:\mydocs\Images\square-background\sra_background_cubes_red_option.jpg"/>
          <p:cNvPicPr>
            <a:picLocks noChangeAspect="1" noChangeArrowheads="1"/>
          </p:cNvPicPr>
          <p:nvPr userDrawn="1"/>
        </p:nvPicPr>
        <p:blipFill>
          <a:blip r:embed="rId2" cstate="print"/>
          <a:srcRect l="8440"/>
          <a:stretch>
            <a:fillRect/>
          </a:stretch>
        </p:blipFill>
        <p:spPr bwMode="auto">
          <a:xfrm flipH="1" flipV="1">
            <a:off x="4420487" y="987574"/>
            <a:ext cx="4723507" cy="415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I:\red-banne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92275" y="1491854"/>
            <a:ext cx="6694488" cy="1102519"/>
          </a:xfrm>
        </p:spPr>
        <p:txBody>
          <a:bodyPr/>
          <a:lstStyle>
            <a:lvl1pPr algn="ctr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4" y="2842022"/>
            <a:ext cx="6624637" cy="131445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DD6084-95A3-4BB7-8923-648A28983E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926" y="94060"/>
            <a:ext cx="1895475" cy="469225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31913" y="94060"/>
            <a:ext cx="5535612" cy="469225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31913" y="1428750"/>
            <a:ext cx="3714750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99064" y="1428750"/>
            <a:ext cx="3716337" cy="3357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red-banner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95263"/>
            <a:ext cx="4895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 of presentation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419225"/>
            <a:ext cx="8642350" cy="335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029" name="Picture 3" descr="I:\mydocs\Images\logos\sra-white-logo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64388" y="176213"/>
            <a:ext cx="1655762" cy="66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41A35C-E00E-4B04-97F8-B4BE76AEA5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556916-3026-4832-9292-F5DD05CE6D2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800">
          <a:solidFill>
            <a:srgbClr val="26262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 sz="2400">
          <a:solidFill>
            <a:srgbClr val="262626"/>
          </a:solidFill>
          <a:latin typeface="+mn-lt"/>
          <a:ea typeface="ＭＳ Ｐゴシック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•"/>
        <a:defRPr sz="2000">
          <a:solidFill>
            <a:srgbClr val="262626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–"/>
        <a:defRPr>
          <a:solidFill>
            <a:srgbClr val="262626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rgbClr val="262626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9E1B34"/>
        </a:buClr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consumerprotectionreview@sra.org.u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22AA5-91F8-505A-A1AC-FE8DA71E3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5357" y="1125383"/>
            <a:ext cx="7564170" cy="1656184"/>
          </a:xfrm>
        </p:spPr>
        <p:txBody>
          <a:bodyPr/>
          <a:lstStyle/>
          <a:p>
            <a:r>
              <a:rPr lang="en-GB" b="1" dirty="0">
                <a:latin typeface="+mn-lt"/>
              </a:rPr>
              <a:t>Protecting client money: </a:t>
            </a:r>
            <a:br>
              <a:rPr lang="en-GB" b="1" dirty="0">
                <a:latin typeface="+mn-lt"/>
              </a:rPr>
            </a:br>
            <a:r>
              <a:rPr lang="en-GB" b="1" dirty="0"/>
              <a:t>Notifying the SRA of changes to help identify and act on risks</a:t>
            </a:r>
            <a:endParaRPr lang="en-GB" b="1" dirty="0"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657C24-579C-92B9-5C70-8F46C77CABA0}"/>
              </a:ext>
            </a:extLst>
          </p:cNvPr>
          <p:cNvSpPr txBox="1"/>
          <p:nvPr/>
        </p:nvSpPr>
        <p:spPr>
          <a:xfrm>
            <a:off x="545357" y="3107336"/>
            <a:ext cx="6780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/>
              <a:t>Max Elphick, Policy Manager (Chair)</a:t>
            </a:r>
          </a:p>
          <a:p>
            <a:pPr algn="l"/>
            <a:r>
              <a:rPr lang="en-GB"/>
              <a:t>Chris Handford, Director of Regulatory Policy</a:t>
            </a:r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965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EB44BBC2-86E0-1B03-E98D-7CF43972305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095836" y="1367343"/>
            <a:ext cx="2952328" cy="29523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6B1E8B-E8C0-133A-5EE5-06DAC7F52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3478"/>
            <a:ext cx="7129487" cy="857250"/>
          </a:xfrm>
        </p:spPr>
        <p:txBody>
          <a:bodyPr/>
          <a:lstStyle/>
          <a:p>
            <a:r>
              <a:rPr lang="en-GB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911414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E30069-9506-6B4F-28E9-5186E7433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Purpose of the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0B512-548B-78EB-CB57-DF6F256266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248169"/>
            <a:ext cx="8680440" cy="2647161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/>
              <a:t>Explain what we are consulting on</a:t>
            </a:r>
          </a:p>
          <a:p>
            <a:pPr>
              <a:spcAft>
                <a:spcPts val="600"/>
              </a:spcAft>
            </a:pPr>
            <a:r>
              <a:rPr lang="en-GB">
                <a:ea typeface="ＭＳ Ｐゴシック"/>
              </a:rPr>
              <a:t>Explain the proposals</a:t>
            </a:r>
          </a:p>
          <a:p>
            <a:pPr>
              <a:spcAft>
                <a:spcPts val="600"/>
              </a:spcAft>
            </a:pPr>
            <a:r>
              <a:rPr lang="en-GB">
                <a:ea typeface="ＭＳ Ｐゴシック"/>
              </a:rPr>
              <a:t>How stakeholders can respond</a:t>
            </a:r>
            <a:endParaRPr lang="en-GB"/>
          </a:p>
          <a:p>
            <a:pPr>
              <a:spcAft>
                <a:spcPts val="600"/>
              </a:spcAft>
            </a:pPr>
            <a:r>
              <a:rPr lang="en-GB"/>
              <a:t>Next steps in the Consumer Protection Review</a:t>
            </a:r>
          </a:p>
        </p:txBody>
      </p:sp>
    </p:spTree>
    <p:extLst>
      <p:ext uri="{BB962C8B-B14F-4D97-AF65-F5344CB8AC3E}">
        <p14:creationId xmlns:p14="http://schemas.microsoft.com/office/powerpoint/2010/main" val="4275843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B0841-E559-69D8-5833-283D8A21D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04DBC0-41B3-0C85-B30E-D424892EE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Areas of focus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4CCA26-A8F4-E401-FA64-BD3FD7120C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16245724"/>
              </p:ext>
            </p:extLst>
          </p:nvPr>
        </p:nvGraphicFramePr>
        <p:xfrm>
          <a:off x="362433" y="1846119"/>
          <a:ext cx="8208912" cy="3297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6AD99F2B-D2B8-7181-3685-68710AC05041}"/>
              </a:ext>
            </a:extLst>
          </p:cNvPr>
          <p:cNvSpPr/>
          <p:nvPr/>
        </p:nvSpPr>
        <p:spPr bwMode="auto">
          <a:xfrm>
            <a:off x="292053" y="2070364"/>
            <a:ext cx="5504872" cy="2476354"/>
          </a:xfrm>
          <a:prstGeom prst="rect">
            <a:avLst/>
          </a:prstGeom>
          <a:noFill/>
          <a:ln w="38100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1D2075-4BA7-CBFB-6CD6-05F6603CDC12}"/>
              </a:ext>
            </a:extLst>
          </p:cNvPr>
          <p:cNvSpPr txBox="1"/>
          <p:nvPr/>
        </p:nvSpPr>
        <p:spPr>
          <a:xfrm>
            <a:off x="467544" y="2199672"/>
            <a:ext cx="51538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/>
              <a:t>Consulted at the end of 2026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761559-3CB5-E083-8449-D23AF3544D60}"/>
              </a:ext>
            </a:extLst>
          </p:cNvPr>
          <p:cNvSpPr/>
          <p:nvPr/>
        </p:nvSpPr>
        <p:spPr bwMode="auto">
          <a:xfrm>
            <a:off x="5941844" y="2070364"/>
            <a:ext cx="2774420" cy="2476354"/>
          </a:xfrm>
          <a:prstGeom prst="rect">
            <a:avLst/>
          </a:prstGeom>
          <a:noFill/>
          <a:ln w="57150" cap="flat" cmpd="sng" algn="ctr">
            <a:solidFill>
              <a:srgbClr val="9E1B34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D1CA3A-078B-B4BE-21C2-305A42EF5840}"/>
              </a:ext>
            </a:extLst>
          </p:cNvPr>
          <p:cNvSpPr txBox="1"/>
          <p:nvPr/>
        </p:nvSpPr>
        <p:spPr>
          <a:xfrm>
            <a:off x="6197600" y="2199672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800"/>
              <a:t>Consulting now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E4ABD3-F515-51D5-8A85-7A9ADBD0D115}"/>
              </a:ext>
            </a:extLst>
          </p:cNvPr>
          <p:cNvSpPr txBox="1"/>
          <p:nvPr/>
        </p:nvSpPr>
        <p:spPr>
          <a:xfrm>
            <a:off x="656889" y="1276758"/>
            <a:ext cx="7620000" cy="461665"/>
          </a:xfrm>
          <a:prstGeom prst="rect">
            <a:avLst/>
          </a:prstGeom>
          <a:noFill/>
          <a:ln w="28575">
            <a:solidFill>
              <a:srgbClr val="9E1B34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Business plan</a:t>
            </a:r>
          </a:p>
        </p:txBody>
      </p:sp>
    </p:spTree>
    <p:extLst>
      <p:ext uri="{BB962C8B-B14F-4D97-AF65-F5344CB8AC3E}">
        <p14:creationId xmlns:p14="http://schemas.microsoft.com/office/powerpoint/2010/main" val="413075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3CF16-F02A-4ABA-A7B7-E0BCB13A8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4" y="195263"/>
            <a:ext cx="6254839" cy="857250"/>
          </a:xfrm>
        </p:spPr>
        <p:txBody>
          <a:bodyPr/>
          <a:lstStyle/>
          <a:p>
            <a:r>
              <a:rPr lang="en-GB" sz="3000"/>
              <a:t>Protecting client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6EF90-6083-4223-9C94-BA1251EC7B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916" y="1350142"/>
            <a:ext cx="3795157" cy="3598095"/>
          </a:xfrm>
          <a:ln w="28575">
            <a:solidFill>
              <a:srgbClr val="9E1B34"/>
            </a:solidFill>
          </a:ln>
        </p:spPr>
        <p:txBody>
          <a:bodyPr/>
          <a:lstStyle/>
          <a:p>
            <a:pPr marL="57150" indent="0">
              <a:spcBef>
                <a:spcPts val="1200"/>
              </a:spcBef>
              <a:spcAft>
                <a:spcPts val="0"/>
              </a:spcAft>
              <a:buSzPct val="70000"/>
              <a:buNone/>
            </a:pPr>
            <a:r>
              <a:rPr lang="en-GB" sz="2150">
                <a:solidFill>
                  <a:schemeClr val="tx1"/>
                </a:solidFill>
                <a:ea typeface="ＭＳ Ｐゴシック"/>
              </a:rPr>
              <a:t>For consumers</a:t>
            </a: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>
                <a:solidFill>
                  <a:schemeClr val="tx1"/>
                </a:solidFill>
                <a:ea typeface="ＭＳ Ｐゴシック"/>
              </a:rPr>
              <a:t>Consumers appropriately protected when using regulated firms</a:t>
            </a:r>
            <a:endParaRPr lang="en-GB" sz="180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>
                <a:solidFill>
                  <a:schemeClr val="tx1"/>
                </a:solidFill>
                <a:ea typeface="ＭＳ Ｐゴシック"/>
              </a:rPr>
              <a:t>Public confidence and trust in legal services is maintained</a:t>
            </a:r>
            <a:endParaRPr lang="en-GB" sz="180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>
                <a:solidFill>
                  <a:schemeClr val="tx1"/>
                </a:solidFill>
                <a:ea typeface="ＭＳ Ｐゴシック"/>
              </a:rPr>
              <a:t>Competitive, dynamic legal market that supports access to justice through enabling consumer choice while keeping costs of legal services down</a:t>
            </a:r>
          </a:p>
          <a:p>
            <a:pPr marL="57150" indent="0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endParaRPr lang="en-GB" sz="215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0" indent="0">
              <a:spcAft>
                <a:spcPts val="0"/>
              </a:spcAft>
              <a:buNone/>
            </a:pPr>
            <a:br>
              <a:rPr lang="en-GB" sz="1800">
                <a:solidFill>
                  <a:schemeClr val="tx1"/>
                </a:solidFill>
              </a:rPr>
            </a:br>
            <a:endParaRPr lang="en-GB" sz="1800">
              <a:solidFill>
                <a:schemeClr val="tx1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4E277C2-E52D-0E59-F799-040962DD64E0}"/>
              </a:ext>
            </a:extLst>
          </p:cNvPr>
          <p:cNvSpPr txBox="1">
            <a:spLocks/>
          </p:cNvSpPr>
          <p:nvPr/>
        </p:nvSpPr>
        <p:spPr bwMode="auto">
          <a:xfrm>
            <a:off x="4383643" y="1350142"/>
            <a:ext cx="3795157" cy="3598095"/>
          </a:xfrm>
          <a:prstGeom prst="rect">
            <a:avLst/>
          </a:prstGeom>
          <a:noFill/>
          <a:ln w="28575">
            <a:solidFill>
              <a:srgbClr val="9E1B3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•"/>
              <a:defRPr sz="2400">
                <a:solidFill>
                  <a:srgbClr val="26262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–"/>
              <a:defRPr sz="2200">
                <a:solidFill>
                  <a:srgbClr val="26262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•"/>
              <a:defRPr sz="2000">
                <a:solidFill>
                  <a:srgbClr val="26262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–"/>
              <a:defRPr>
                <a:solidFill>
                  <a:srgbClr val="26262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»"/>
              <a:defRPr sz="1600">
                <a:solidFill>
                  <a:srgbClr val="262626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E1B34"/>
              </a:buClr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marL="57150" indent="0">
              <a:spcBef>
                <a:spcPts val="1200"/>
              </a:spcBef>
              <a:spcAft>
                <a:spcPts val="0"/>
              </a:spcAft>
              <a:buSzPct val="70000"/>
              <a:buFontTx/>
              <a:buNone/>
            </a:pPr>
            <a:r>
              <a:rPr lang="en-GB" sz="2150" kern="0">
                <a:solidFill>
                  <a:schemeClr val="tx1"/>
                </a:solidFill>
                <a:ea typeface="ＭＳ Ｐゴシック"/>
              </a:rPr>
              <a:t>For firms</a:t>
            </a: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 kern="0">
                <a:solidFill>
                  <a:schemeClr val="tx1"/>
                </a:solidFill>
                <a:ea typeface="ＭＳ Ｐゴシック"/>
              </a:rPr>
              <a:t>Better identification and management of firms’ risk indicators </a:t>
            </a: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 kern="0">
                <a:solidFill>
                  <a:schemeClr val="tx1"/>
                </a:solidFill>
                <a:ea typeface="ＭＳ Ｐゴシック"/>
                <a:cs typeface="Arial"/>
              </a:rPr>
              <a:t>Engage with firms earlier to avoid escalation</a:t>
            </a:r>
          </a:p>
          <a:p>
            <a:pPr marL="400050">
              <a:spcBef>
                <a:spcPts val="600"/>
              </a:spcBef>
              <a:spcAft>
                <a:spcPts val="0"/>
              </a:spcAft>
              <a:buSzPct val="70000"/>
              <a:buFont typeface="Arial" panose="020B0604020202020204" pitchFamily="34" charset="0"/>
              <a:buChar char="•"/>
            </a:pPr>
            <a:r>
              <a:rPr lang="en-GB" sz="1800" kern="0">
                <a:solidFill>
                  <a:schemeClr val="tx1"/>
                </a:solidFill>
                <a:ea typeface="ＭＳ Ｐゴシック"/>
                <a:cs typeface="Arial"/>
              </a:rPr>
              <a:t>Protecting the whole profession’s reputation and claims on the compensation fund</a:t>
            </a:r>
          </a:p>
          <a:p>
            <a:pPr marL="57150" indent="0">
              <a:spcBef>
                <a:spcPts val="600"/>
              </a:spcBef>
              <a:spcAft>
                <a:spcPts val="0"/>
              </a:spcAft>
              <a:buSzPct val="70000"/>
              <a:buFontTx/>
              <a:buNone/>
            </a:pPr>
            <a:endParaRPr lang="en-GB" sz="2150" kern="0">
              <a:solidFill>
                <a:schemeClr val="tx1"/>
              </a:solidFill>
              <a:ea typeface="ＭＳ Ｐゴシック"/>
              <a:cs typeface="Arial"/>
            </a:endParaRPr>
          </a:p>
          <a:p>
            <a:pPr marL="0" indent="0">
              <a:spcAft>
                <a:spcPts val="0"/>
              </a:spcAft>
              <a:buFontTx/>
              <a:buNone/>
            </a:pPr>
            <a:br>
              <a:rPr lang="en-GB" sz="1800" kern="0">
                <a:solidFill>
                  <a:schemeClr val="tx1"/>
                </a:solidFill>
              </a:rPr>
            </a:br>
            <a:endParaRPr lang="en-GB" sz="1800" ker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699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F496F-6130-1570-A017-D9095002BA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DEDEC-DD56-568F-9179-809F5DFC0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825" y="113201"/>
            <a:ext cx="6916594" cy="857250"/>
          </a:xfrm>
        </p:spPr>
        <p:txBody>
          <a:bodyPr/>
          <a:lstStyle/>
          <a:p>
            <a:r>
              <a:rPr lang="en-GB"/>
              <a:t>Why are we consulting on firm profile changes?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51B50-05D2-244C-4ADC-F5DC09FA0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825" y="1248169"/>
            <a:ext cx="8680440" cy="3700068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GB" sz="2000">
                <a:ea typeface="ＭＳ Ｐゴシック"/>
              </a:rPr>
              <a:t>The legal services market is changing – business models are becoming more complex, and technology change is accelerating</a:t>
            </a:r>
          </a:p>
          <a:p>
            <a:pPr>
              <a:spcAft>
                <a:spcPts val="600"/>
              </a:spcAft>
            </a:pPr>
            <a:r>
              <a:rPr lang="en-GB" sz="2000">
                <a:ea typeface="ＭＳ Ｐゴシック"/>
              </a:rPr>
              <a:t>Firms can significantly change their profile without informing us when the change occurs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sz="2000" b="1">
                <a:ea typeface="ＭＳ Ｐゴシック"/>
              </a:rPr>
              <a:t>What we want to achieve</a:t>
            </a:r>
          </a:p>
          <a:p>
            <a:pPr>
              <a:spcAft>
                <a:spcPts val="600"/>
              </a:spcAft>
            </a:pPr>
            <a:r>
              <a:rPr lang="en-GB" sz="2000">
                <a:ea typeface="ＭＳ Ｐゴシック"/>
              </a:rPr>
              <a:t>Earlier insight into firm profile changes that may increase consumer risk</a:t>
            </a:r>
          </a:p>
          <a:p>
            <a:pPr>
              <a:spcAft>
                <a:spcPts val="600"/>
              </a:spcAft>
            </a:pPr>
            <a:r>
              <a:rPr lang="en-GB" sz="2000">
                <a:ea typeface="ＭＳ Ｐゴシック"/>
              </a:rPr>
              <a:t>Improved ability to identify characteristics that indicate a greater likelihood of harm</a:t>
            </a:r>
          </a:p>
          <a:p>
            <a:pPr>
              <a:spcAft>
                <a:spcPts val="600"/>
              </a:spcAft>
            </a:pPr>
            <a:r>
              <a:rPr lang="en-GB" sz="2000">
                <a:ea typeface="ＭＳ Ｐゴシック"/>
              </a:rPr>
              <a:t>A proportionate approach that avoids unnecessary barriers to legitimate business growth</a:t>
            </a:r>
          </a:p>
          <a:p>
            <a:pPr>
              <a:spcAft>
                <a:spcPts val="600"/>
              </a:spcAft>
            </a:pPr>
            <a:endParaRPr lang="en-GB">
              <a:highlight>
                <a:srgbClr val="FFFF00"/>
              </a:highlight>
              <a:ea typeface="ＭＳ Ｐゴシック"/>
            </a:endParaRPr>
          </a:p>
          <a:p>
            <a:pPr marL="0" indent="0">
              <a:spcAft>
                <a:spcPts val="600"/>
              </a:spcAft>
              <a:buNone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53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8E1C-1873-F7EE-CC81-04AF09DEE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9267"/>
            <a:ext cx="7128791" cy="85725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B50038"/>
              </a:buClr>
            </a:pPr>
            <a:r>
              <a:rPr lang="en-GB" sz="2800">
                <a:latin typeface="Arial" panose="020B0604020202020204" pitchFamily="34" charset="0"/>
              </a:rPr>
              <a:t>Notification requirements we are consulting 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537F3-6443-F480-1E1B-E6982AC5FC2D}"/>
              </a:ext>
            </a:extLst>
          </p:cNvPr>
          <p:cNvSpPr txBox="1"/>
          <p:nvPr/>
        </p:nvSpPr>
        <p:spPr>
          <a:xfrm>
            <a:off x="366662" y="1172364"/>
            <a:ext cx="8214631" cy="439504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latin typeface="Arial"/>
                <a:ea typeface="ＭＳ Ｐゴシック"/>
                <a:cs typeface="Arial"/>
              </a:rPr>
              <a:t>We are consulting on a rule that would allow us to prescribe certain events which firms would then need to notify us of. </a:t>
            </a:r>
            <a:endParaRPr lang="en-US">
              <a:cs typeface="Arial"/>
            </a:endParaRPr>
          </a:p>
          <a:p>
            <a:pPr algn="l">
              <a:spcAft>
                <a:spcPts val="600"/>
              </a:spcAft>
            </a:pPr>
            <a:endParaRPr lang="en-GB" sz="1000">
              <a:latin typeface="Arial"/>
              <a:ea typeface="ＭＳ Ｐゴシック"/>
              <a:cs typeface="Arial"/>
            </a:endParaRPr>
          </a:p>
          <a:p>
            <a:pPr algn="l">
              <a:spcAft>
                <a:spcPts val="600"/>
              </a:spcAft>
            </a:pPr>
            <a:r>
              <a:rPr lang="en-GB">
                <a:latin typeface="Arial"/>
                <a:ea typeface="ＭＳ Ｐゴシック"/>
                <a:cs typeface="Arial"/>
              </a:rPr>
              <a:t>In the first instance, we propose prescribing the following events: </a:t>
            </a:r>
          </a:p>
          <a:p>
            <a:pPr marL="342900" indent="-342900" algn="l">
              <a:spcBef>
                <a:spcPct val="20000"/>
              </a:spcBef>
              <a:spcAft>
                <a:spcPts val="6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62626"/>
                </a:solidFill>
                <a:latin typeface="+mn-lt"/>
                <a:ea typeface="ＭＳ Ｐゴシック"/>
              </a:rPr>
              <a:t>when firms start to hold and receive client money when they didn't previously</a:t>
            </a:r>
          </a:p>
          <a:p>
            <a:pPr marL="342900" indent="-342900" algn="l">
              <a:spcBef>
                <a:spcPct val="20000"/>
              </a:spcBef>
              <a:spcAft>
                <a:spcPts val="600"/>
              </a:spcAft>
              <a:buClr>
                <a:srgbClr val="9E1B34"/>
              </a:buClr>
              <a:buFont typeface="Arial" panose="020B0604020202020204" pitchFamily="34" charset="0"/>
              <a:buChar char="•"/>
            </a:pPr>
            <a:r>
              <a:rPr lang="en-GB">
                <a:solidFill>
                  <a:srgbClr val="262626"/>
                </a:solidFill>
                <a:latin typeface="+mn-lt"/>
                <a:ea typeface="ＭＳ Ｐゴシック"/>
              </a:rPr>
              <a:t>when firms acquire or merge with other firms. </a:t>
            </a:r>
          </a:p>
          <a:p>
            <a:pPr algn="l">
              <a:spcAft>
                <a:spcPts val="600"/>
              </a:spcAft>
              <a:buClr>
                <a:srgbClr val="B50038"/>
              </a:buClr>
            </a:pPr>
            <a:endParaRPr lang="en-GB" sz="20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Aft>
                <a:spcPts val="600"/>
              </a:spcAft>
              <a:buClr>
                <a:srgbClr val="B50038"/>
              </a:buClr>
            </a:pPr>
            <a:endParaRPr lang="en-GB" sz="1800" b="1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593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659BF-6E09-131E-E470-EF93A17E4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2B73D-5800-6779-8632-DCF82D554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39267"/>
            <a:ext cx="7128791" cy="857250"/>
          </a:xfrm>
        </p:spPr>
        <p:txBody>
          <a:bodyPr/>
          <a:lstStyle/>
          <a:p>
            <a:pPr>
              <a:spcAft>
                <a:spcPts val="600"/>
              </a:spcAft>
              <a:buClr>
                <a:srgbClr val="B50038"/>
              </a:buClr>
            </a:pPr>
            <a:r>
              <a:rPr lang="en-GB" sz="2800">
                <a:latin typeface="Arial" panose="020B0604020202020204" pitchFamily="34" charset="0"/>
              </a:rPr>
              <a:t>Notification requirements we are consulting 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D37F63-949B-4D48-D45C-CA69D3B29F06}"/>
              </a:ext>
            </a:extLst>
          </p:cNvPr>
          <p:cNvSpPr txBox="1"/>
          <p:nvPr/>
        </p:nvSpPr>
        <p:spPr>
          <a:xfrm>
            <a:off x="331492" y="1219255"/>
            <a:ext cx="8214631" cy="318548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Aft>
                <a:spcPts val="600"/>
              </a:spcAft>
            </a:pPr>
            <a:r>
              <a:rPr lang="en-GB">
                <a:highlight>
                  <a:srgbClr val="FFFFFF"/>
                </a:highlight>
                <a:latin typeface="Arial"/>
                <a:ea typeface="ＭＳ Ｐゴシック"/>
                <a:cs typeface="Arial"/>
              </a:rPr>
              <a:t>The information we receive will help us track M&amp;A activity in the market, which over time, will make us better able to identify market developments that may require pro-active regulatory action. </a:t>
            </a:r>
          </a:p>
          <a:p>
            <a:pPr algn="l">
              <a:spcAft>
                <a:spcPts val="600"/>
              </a:spcAft>
            </a:pPr>
            <a:endParaRPr lang="en-GB">
              <a:highlight>
                <a:srgbClr val="FFFFFF"/>
              </a:highlight>
              <a:latin typeface="Arial"/>
              <a:ea typeface="ＭＳ Ｐゴシック"/>
              <a:cs typeface="Arial"/>
            </a:endParaRPr>
          </a:p>
          <a:p>
            <a:pPr algn="l">
              <a:spcAft>
                <a:spcPts val="600"/>
              </a:spcAft>
            </a:pPr>
            <a:r>
              <a:rPr lang="en-GB">
                <a:highlight>
                  <a:srgbClr val="FFFFFF"/>
                </a:highlight>
                <a:latin typeface="Arial"/>
                <a:ea typeface="ＭＳ Ｐゴシック"/>
                <a:cs typeface="Arial"/>
              </a:rPr>
              <a:t>It will also provide us with an up-to-date view of firms holding client money. </a:t>
            </a:r>
          </a:p>
          <a:p>
            <a:pPr algn="l">
              <a:spcAft>
                <a:spcPts val="600"/>
              </a:spcAft>
              <a:buClr>
                <a:srgbClr val="B50038"/>
              </a:buClr>
            </a:pPr>
            <a:endParaRPr lang="en-GB" sz="1800" b="1">
              <a:latin typeface="Arial" panose="020B06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6122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We want to hear from you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250825" y="1373130"/>
            <a:ext cx="7256324" cy="2397240"/>
          </a:xfrm>
        </p:spPr>
        <p:txBody>
          <a:bodyPr/>
          <a:lstStyle/>
          <a:p>
            <a:pPr lvl="0">
              <a:spcAft>
                <a:spcPts val="600"/>
              </a:spcAft>
            </a:pPr>
            <a:r>
              <a:rPr lang="en-GB"/>
              <a:t>Online questionnaire: </a:t>
            </a:r>
            <a:r>
              <a:rPr lang="en-GB">
                <a:solidFill>
                  <a:srgbClr val="9E1B34"/>
                </a:solidFill>
              </a:rPr>
              <a:t>sra.org.uk/identify-risks</a:t>
            </a:r>
          </a:p>
          <a:p>
            <a:pPr lvl="0">
              <a:spcAft>
                <a:spcPts val="600"/>
              </a:spcAft>
            </a:pPr>
            <a:r>
              <a:rPr lang="en-GB"/>
              <a:t>Deadline: 9.00, Monday 17 August 2027</a:t>
            </a:r>
          </a:p>
          <a:p>
            <a:pPr lvl="0">
              <a:spcAft>
                <a:spcPts val="600"/>
              </a:spcAft>
            </a:pPr>
            <a:r>
              <a:rPr lang="en-GB"/>
              <a:t>Contact: </a:t>
            </a:r>
            <a:r>
              <a:rPr lang="en-GB">
                <a:solidFill>
                  <a:srgbClr val="9E1B3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consumerprotectionreview@sra.org.uk</a:t>
            </a:r>
            <a:r>
              <a:rPr lang="en-GB">
                <a:solidFill>
                  <a:srgbClr val="9E1B34"/>
                </a:solidFill>
              </a:rPr>
              <a:t> </a:t>
            </a:r>
            <a:r>
              <a:rPr lang="en-GB"/>
              <a:t>for queries or adjustments</a:t>
            </a:r>
          </a:p>
          <a:p>
            <a:pPr>
              <a:spcAft>
                <a:spcPts val="600"/>
              </a:spcAft>
            </a:pPr>
            <a:r>
              <a:rPr lang="en-GB"/>
              <a:t>Responses published unless requested otherwise</a:t>
            </a:r>
          </a:p>
          <a:p>
            <a:pPr marL="0" lvl="0" indent="0">
              <a:buNone/>
            </a:pPr>
            <a:endParaRPr lang="en-GB"/>
          </a:p>
        </p:txBody>
      </p:sp>
      <p:pic>
        <p:nvPicPr>
          <p:cNvPr id="3" name="Graphic 2" descr="Chat with solid fill">
            <a:extLst>
              <a:ext uri="{FF2B5EF4-FFF2-40B4-BE49-F238E27FC236}">
                <a16:creationId xmlns:a16="http://schemas.microsoft.com/office/drawing/2014/main" id="{4956FDF3-EC6D-1FAA-10B4-6D0DA2CC7ED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56425" y="3450981"/>
            <a:ext cx="2187575" cy="2007512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B1CC6F-507A-2B78-02AE-E6161DC96A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3FEA7-CE06-EEEE-B29B-B53148F94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23478"/>
            <a:ext cx="7129487" cy="857250"/>
          </a:xfrm>
        </p:spPr>
        <p:txBody>
          <a:bodyPr/>
          <a:lstStyle/>
          <a:p>
            <a:r>
              <a:rPr lang="en-GB"/>
              <a:t>Next steps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13EB51-86D9-519F-064D-7B12ABB26B11}"/>
              </a:ext>
            </a:extLst>
          </p:cNvPr>
          <p:cNvSpPr txBox="1"/>
          <p:nvPr/>
        </p:nvSpPr>
        <p:spPr>
          <a:xfrm>
            <a:off x="251520" y="1275606"/>
            <a:ext cx="8280920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>
                <a:latin typeface="Arial" panose="020B0604020202020204" pitchFamily="34" charset="0"/>
              </a:rPr>
              <a:t>Ongoing engagement with key stakeholders 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>
                <a:latin typeface="Arial" panose="020B0604020202020204" pitchFamily="34" charset="0"/>
              </a:rPr>
              <a:t>Consultation closes → analysis of responses and refine proposals based on feedback you’ve told us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>
                <a:latin typeface="Arial" panose="020B0604020202020204" pitchFamily="34" charset="0"/>
              </a:rPr>
              <a:t>Final proposals to be developed subject to LSB approval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>
                <a:latin typeface="Arial" panose="020B0604020202020204" pitchFamily="34" charset="0"/>
              </a:rPr>
              <a:t>Implementation plan and transition</a:t>
            </a:r>
          </a:p>
          <a:p>
            <a:pPr marL="457200" indent="-457200" algn="l">
              <a:spcAft>
                <a:spcPts val="600"/>
              </a:spcAft>
              <a:buClr>
                <a:srgbClr val="B50038"/>
              </a:buClr>
              <a:buFont typeface="+mj-lt"/>
              <a:buAutoNum type="arabicPeriod"/>
            </a:pPr>
            <a:r>
              <a:rPr lang="en-GB">
                <a:latin typeface="Arial" panose="020B0604020202020204" pitchFamily="34" charset="0"/>
              </a:rPr>
              <a:t>Return to longer term questions when actions completed</a:t>
            </a:r>
          </a:p>
        </p:txBody>
      </p:sp>
    </p:spTree>
    <p:extLst>
      <p:ext uri="{BB962C8B-B14F-4D97-AF65-F5344CB8AC3E}">
        <p14:creationId xmlns:p14="http://schemas.microsoft.com/office/powerpoint/2010/main" val="129162134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3FFA2C7F-83D0-40C6-A5BB-13E7A21FB118}" vid="{18DC078C-FCAF-4458-A6E5-E8AA0338CC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5F68230F609B45BA174CFB9E03768D" ma:contentTypeVersion="16" ma:contentTypeDescription="Create a new document." ma:contentTypeScope="" ma:versionID="affa8f0105304a4170f25d5b52239057">
  <xsd:schema xmlns:xsd="http://www.w3.org/2001/XMLSchema" xmlns:xs="http://www.w3.org/2001/XMLSchema" xmlns:p="http://schemas.microsoft.com/office/2006/metadata/properties" xmlns:ns2="c47eae3b-ebab-4cd9-a4aa-3ebe22414150" xmlns:ns3="5f8a8e72-9e84-454f-9d04-d2138c262cf0" targetNamespace="http://schemas.microsoft.com/office/2006/metadata/properties" ma:root="true" ma:fieldsID="045003de472c40be2f249b4bc8753fc4" ns2:_="" ns3:_="">
    <xsd:import namespace="c47eae3b-ebab-4cd9-a4aa-3ebe22414150"/>
    <xsd:import namespace="5f8a8e72-9e84-454f-9d04-d2138c262c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7eae3b-ebab-4cd9-a4aa-3ebe22414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c65ccb6-201b-47bf-bffd-842a027ff3a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8a8e72-9e84-454f-9d04-d2138c262cf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7a0de69-9cd5-455c-87a6-61fba169cb4b}" ma:internalName="TaxCatchAll" ma:showField="CatchAllData" ma:web="5f8a8e72-9e84-454f-9d04-d2138c262c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f8a8e72-9e84-454f-9d04-d2138c262cf0" xsi:nil="true"/>
    <lcf76f155ced4ddcb4097134ff3c332f xmlns="c47eae3b-ebab-4cd9-a4aa-3ebe2241415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ED7D17D-1E18-4ABE-BE27-619BEEEFF261}">
  <ds:schemaRefs>
    <ds:schemaRef ds:uri="5f8a8e72-9e84-454f-9d04-d2138c262cf0"/>
    <ds:schemaRef ds:uri="c47eae3b-ebab-4cd9-a4aa-3ebe2241415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F0F4BED-1C83-47D0-B656-F4E2DBE06815}">
  <ds:schemaRefs>
    <ds:schemaRef ds:uri="http://schemas.microsoft.com/office/2006/documentManagement/types"/>
    <ds:schemaRef ds:uri="c47eae3b-ebab-4cd9-a4aa-3ebe22414150"/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5f8a8e72-9e84-454f-9d04-d2138c262cf0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6AEA284-67E0-46FA-BFED-29ECACE732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SRA template</Template>
  <TotalTime>1</TotalTime>
  <Words>476</Words>
  <Application>Microsoft Office PowerPoint</Application>
  <PresentationFormat>On-screen Show (16:9)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ＭＳ Ｐゴシック</vt:lpstr>
      <vt:lpstr>Arial</vt:lpstr>
      <vt:lpstr>Default Design</vt:lpstr>
      <vt:lpstr>Protecting client money:  Notifying the SRA of changes to help identify and act on risks</vt:lpstr>
      <vt:lpstr>Purpose of the webinar</vt:lpstr>
      <vt:lpstr>Areas of focus</vt:lpstr>
      <vt:lpstr>Protecting client money</vt:lpstr>
      <vt:lpstr>Why are we consulting on firm profile changes?</vt:lpstr>
      <vt:lpstr>Notification requirements we are consulting on</vt:lpstr>
      <vt:lpstr>Notification requirements we are consulting on</vt:lpstr>
      <vt:lpstr>We want to hear from you </vt:lpstr>
      <vt:lpstr>Next steps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Protecting client money: Notifying the SRA of changes to help identify and act on risks</dc:title>
  <dc:creator>Solicitors Regulation Authority (SRA)</dc:creator>
  <cp:lastModifiedBy>Matthew Maidment</cp:lastModifiedBy>
  <cp:revision>5</cp:revision>
  <dcterms:created xsi:type="dcterms:W3CDTF">2024-10-21T10:22:16Z</dcterms:created>
  <dcterms:modified xsi:type="dcterms:W3CDTF">2026-07-15T09:22:10Z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0x010100CE5F68230F609B45BA174CFB9E03768D</vt:lpwstr>
  </property>
  <property fmtid="{D5CDD505-2E9C-101B-9397-08002B2CF9AE}" pid="3" name="MediaServiceImageTags">
    <vt:lpwstr/>
  </property>
  <property fmtid="{D5CDD505-2E9C-101B-9397-08002B2CF9AE}" pid="4" name="MSIP_Label_511c2973-884d-45f9-a762-fe43cfb2c09b_Enabled">
    <vt:lpwstr>true</vt:lpwstr>
  </property>
  <property fmtid="{D5CDD505-2E9C-101B-9397-08002B2CF9AE}" pid="5" name="MSIP_Label_511c2973-884d-45f9-a762-fe43cfb2c09b_SetDate">
    <vt:lpwstr>2024-11-01T08:49:03Z</vt:lpwstr>
  </property>
  <property fmtid="{D5CDD505-2E9C-101B-9397-08002B2CF9AE}" pid="6" name="MSIP_Label_511c2973-884d-45f9-a762-fe43cfb2c09b_Method">
    <vt:lpwstr>Privileged</vt:lpwstr>
  </property>
  <property fmtid="{D5CDD505-2E9C-101B-9397-08002B2CF9AE}" pid="7" name="MSIP_Label_511c2973-884d-45f9-a762-fe43cfb2c09b_Name">
    <vt:lpwstr>Unclassified</vt:lpwstr>
  </property>
  <property fmtid="{D5CDD505-2E9C-101B-9397-08002B2CF9AE}" pid="8" name="MSIP_Label_511c2973-884d-45f9-a762-fe43cfb2c09b_SiteId">
    <vt:lpwstr>adecc3d0-610d-4060-a865-615f7f48c411</vt:lpwstr>
  </property>
  <property fmtid="{D5CDD505-2E9C-101B-9397-08002B2CF9AE}" pid="9" name="MSIP_Label_511c2973-884d-45f9-a762-fe43cfb2c09b_ActionId">
    <vt:lpwstr>915258f6-318b-49ec-af29-e4a75d6ae3ee</vt:lpwstr>
  </property>
  <property fmtid="{D5CDD505-2E9C-101B-9397-08002B2CF9AE}" pid="10" name="MSIP_Label_511c2973-884d-45f9-a762-fe43cfb2c09b_ContentBits">
    <vt:lpwstr>0</vt:lpwstr>
  </property>
</Properties>
</file>