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71" r:id="rId6"/>
    <p:sldId id="261" r:id="rId7"/>
    <p:sldId id="272" r:id="rId8"/>
  </p:sldIdLst>
  <p:sldSz cx="9144000" cy="5143500" type="screen16x9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4">
          <p15:clr>
            <a:srgbClr val="A4A3A4"/>
          </p15:clr>
        </p15:guide>
        <p15:guide id="2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038"/>
    <a:srgbClr val="9E1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46" d="100"/>
          <a:sy n="146" d="100"/>
        </p:scale>
        <p:origin x="576" y="114"/>
      </p:cViewPr>
      <p:guideLst>
        <p:guide orient="horz" pos="634"/>
        <p:guide pos="4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71937B9-9BEB-4715-9929-27D5D50C9E9C}" type="datetimeFigureOut">
              <a:rPr lang="en-US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5915B72-6729-4D09-98FB-FD8BA4F4A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44000" cy="331161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800" dirty="0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9144000" cy="331161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3470988"/>
            <a:ext cx="8425543" cy="601824"/>
          </a:xfrm>
        </p:spPr>
        <p:txBody>
          <a:bodyPr anchor="ctr">
            <a:normAutofit/>
          </a:bodyPr>
          <a:lstStyle>
            <a:lvl1pPr algn="ct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61264" y="4130074"/>
            <a:ext cx="4075189" cy="373367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Purple text on a white background&#10;&#10;Description automatically generated">
            <a:extLst>
              <a:ext uri="{FF2B5EF4-FFF2-40B4-BE49-F238E27FC236}">
                <a16:creationId xmlns:a16="http://schemas.microsoft.com/office/drawing/2014/main" id="{D1103C6A-6B42-333E-D8D8-2BA1AE6090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6758"/>
            <a:ext cx="2361264" cy="826742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1623806-F66E-0FEB-3DA8-4D716E29C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48" y="4393565"/>
            <a:ext cx="2361265" cy="6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5418100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14500"/>
            <a:ext cx="5418100" cy="25767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312694" y="0"/>
            <a:ext cx="2831306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4" name="Picture 3" descr="Purple text on a white background&#10;&#10;Description automatically generated">
            <a:extLst>
              <a:ext uri="{FF2B5EF4-FFF2-40B4-BE49-F238E27FC236}">
                <a16:creationId xmlns:a16="http://schemas.microsoft.com/office/drawing/2014/main" id="{CACA9FD9-0FF9-03F4-9D6D-DD4D4AD8F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217"/>
            <a:ext cx="2361264" cy="82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4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14500"/>
            <a:ext cx="7290055" cy="2475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Purple text on a white background&#10;&#10;Description automatically generated">
            <a:extLst>
              <a:ext uri="{FF2B5EF4-FFF2-40B4-BE49-F238E27FC236}">
                <a16:creationId xmlns:a16="http://schemas.microsoft.com/office/drawing/2014/main" id="{67019174-C92B-1321-1B48-6A05F3BE5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217"/>
            <a:ext cx="2361264" cy="826742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7A26299-FD84-7F06-8BA9-E76589399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48" y="4393565"/>
            <a:ext cx="2361265" cy="6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6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25767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25767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 descr="Purple text on a white background&#10;&#10;Description automatically generated">
            <a:extLst>
              <a:ext uri="{FF2B5EF4-FFF2-40B4-BE49-F238E27FC236}">
                <a16:creationId xmlns:a16="http://schemas.microsoft.com/office/drawing/2014/main" id="{72C73B16-4AAE-28F8-720D-71BBDAFF4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217"/>
            <a:ext cx="2361264" cy="826742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40B415C-EFF6-367E-8EC6-0A12AA97F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48" y="4393565"/>
            <a:ext cx="2361265" cy="6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5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416495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rgbClr val="7030A0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051222"/>
            <a:ext cx="3566160" cy="2239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416495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none" baseline="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051222"/>
            <a:ext cx="3566160" cy="2239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" name="Picture 1" descr="Purple text on a white background&#10;&#10;Description automatically generated">
            <a:extLst>
              <a:ext uri="{FF2B5EF4-FFF2-40B4-BE49-F238E27FC236}">
                <a16:creationId xmlns:a16="http://schemas.microsoft.com/office/drawing/2014/main" id="{1C10BDF4-8D96-864F-5FB2-3CC2771EF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217"/>
            <a:ext cx="2361264" cy="826742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9FB19E0-5AE7-5C54-42EF-216D79989B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48" y="4393565"/>
            <a:ext cx="2361265" cy="6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5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A9106-085A-753F-25A3-AEC04FA05542}"/>
              </a:ext>
            </a:extLst>
          </p:cNvPr>
          <p:cNvSpPr/>
          <p:nvPr userDrawn="1"/>
        </p:nvSpPr>
        <p:spPr>
          <a:xfrm>
            <a:off x="6743700" y="198216"/>
            <a:ext cx="4800600" cy="4606103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902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BC7022F-2F38-6C9B-6451-C90C1094709A}"/>
              </a:ext>
            </a:extLst>
          </p:cNvPr>
          <p:cNvSpPr/>
          <p:nvPr userDrawn="1"/>
        </p:nvSpPr>
        <p:spPr>
          <a:xfrm>
            <a:off x="6743700" y="198216"/>
            <a:ext cx="4800600" cy="4606103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26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DC62EB6-1906-FC34-97E4-AEFF7DE3E70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120754" y="47625"/>
            <a:ext cx="931069" cy="126958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299104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7030A0"/>
        </a:buClr>
        <a:buFont typeface="Wingdings 3" pitchFamily="18" charset="2"/>
        <a:buChar char="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7030A0"/>
        </a:buClr>
        <a:buFont typeface="Wingdings 3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7030A0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7030A0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act.lawsociety.org.uk%2Fpage%2F158053%2Fsubscribe%2F1&amp;data=05%7C02%7Cj.d.baxter%40leeds.ac.uk%7C5fb403fe54fb492fcd8d08dd5a356c7b%7Cbdeaeda8c81d45ce863e5232a535b7cb%7C0%7C0%7C638765907674363693%7CUnknown%7CTWFpbGZsb3d8eyJFbXB0eU1hcGkiOnRydWUsIlYiOiIwLjAuMDAwMCIsIlAiOiJXaW4zMiIsIkFOIjoiTWFpbCIsIldUIjoyfQ%3D%3D%7C0%7C%7C%7C&amp;sdata=QrlNNnPvuid0t%2FPfBWPGkoXipvtesc5TlmEv0FuXeSw%3D&amp;reserved=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j.d.baxter@leeds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 ethical practice framework </a:t>
            </a:r>
            <a:br>
              <a:rPr lang="en-GB" dirty="0"/>
            </a:br>
            <a:r>
              <a:rPr lang="en-GB" dirty="0"/>
              <a:t>for in-house solicitors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F8D10-0D43-226D-143D-3145DB917107}"/>
              </a:ext>
            </a:extLst>
          </p:cNvPr>
          <p:cNvSpPr txBox="1"/>
          <p:nvPr/>
        </p:nvSpPr>
        <p:spPr>
          <a:xfrm>
            <a:off x="2941608" y="4179499"/>
            <a:ext cx="32607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Jim Baxter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SRA in-house conference 12.3.25</a:t>
            </a:r>
          </a:p>
        </p:txBody>
      </p:sp>
    </p:spTree>
    <p:extLst>
      <p:ext uri="{BB962C8B-B14F-4D97-AF65-F5344CB8AC3E}">
        <p14:creationId xmlns:p14="http://schemas.microsoft.com/office/powerpoint/2010/main" val="114351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375466-C48D-9037-4746-811C685A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38912"/>
            <a:ext cx="5418100" cy="1124712"/>
          </a:xfrm>
        </p:spPr>
        <p:txBody>
          <a:bodyPr anchor="ctr">
            <a:normAutofit/>
          </a:bodyPr>
          <a:lstStyle/>
          <a:p>
            <a:r>
              <a:rPr lang="en-GB" dirty="0"/>
              <a:t>Who am I?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0AC53-6A74-B8B3-6BB0-85902438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14500"/>
            <a:ext cx="5418100" cy="2576717"/>
          </a:xfrm>
        </p:spPr>
        <p:txBody>
          <a:bodyPr>
            <a:normAutofit/>
          </a:bodyPr>
          <a:lstStyle/>
          <a:p>
            <a:r>
              <a:rPr lang="en-GB" dirty="0"/>
              <a:t>Dr Jim Baxter</a:t>
            </a:r>
          </a:p>
          <a:p>
            <a:r>
              <a:rPr lang="en-GB" dirty="0"/>
              <a:t>Professional Ethics Consultant</a:t>
            </a:r>
          </a:p>
          <a:p>
            <a:r>
              <a:rPr lang="en-GB" dirty="0"/>
              <a:t>IDEA, The Ethics Centre</a:t>
            </a:r>
          </a:p>
          <a:p>
            <a:r>
              <a:rPr lang="en-GB" dirty="0"/>
              <a:t>University of Leeds</a:t>
            </a:r>
          </a:p>
          <a:p>
            <a:r>
              <a:rPr lang="en-GB" dirty="0"/>
              <a:t>Commissioned by the Law Society to produce an Ethical Practice Framework for In-House Solicitors</a:t>
            </a:r>
          </a:p>
        </p:txBody>
      </p:sp>
      <p:pic>
        <p:nvPicPr>
          <p:cNvPr id="7" name="Picture 2" descr="The Parkinson Building at the University of Leeds">
            <a:extLst>
              <a:ext uri="{FF2B5EF4-FFF2-40B4-BE49-F238E27FC236}">
                <a16:creationId xmlns:a16="http://schemas.microsoft.com/office/drawing/2014/main" id="{44167772-7D58-F0BE-599E-F1B0285F6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5" r="14931"/>
          <a:stretch/>
        </p:blipFill>
        <p:spPr bwMode="auto">
          <a:xfrm>
            <a:off x="6312694" y="7"/>
            <a:ext cx="2831306" cy="514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12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A6EB-130E-3C19-348F-E90379A4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38912"/>
            <a:ext cx="5418100" cy="1124712"/>
          </a:xfrm>
        </p:spPr>
        <p:txBody>
          <a:bodyPr anchor="ctr">
            <a:normAutofit/>
          </a:bodyPr>
          <a:lstStyle/>
          <a:p>
            <a:r>
              <a:rPr lang="en-GB" dirty="0"/>
              <a:t>Why in-house ethics?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19B3-6EB5-D29C-7600-AE19867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14500"/>
            <a:ext cx="5418100" cy="2576717"/>
          </a:xfrm>
        </p:spPr>
        <p:txBody>
          <a:bodyPr>
            <a:normAutofit/>
          </a:bodyPr>
          <a:lstStyle/>
          <a:p>
            <a:r>
              <a:rPr lang="en-GB" dirty="0"/>
              <a:t>Part of the Law Society’s professional ethics programme: </a:t>
            </a:r>
            <a:r>
              <a:rPr lang="en-GB" i="1" dirty="0"/>
              <a:t>Changing Ethical Landscapes</a:t>
            </a:r>
            <a:r>
              <a:rPr lang="en-GB" dirty="0"/>
              <a:t>.</a:t>
            </a:r>
          </a:p>
          <a:p>
            <a:r>
              <a:rPr lang="en-GB" dirty="0"/>
              <a:t>An important (more than 20% of solicitors in England and Wales) and relatively under-examined segment of the profession.</a:t>
            </a:r>
          </a:p>
          <a:p>
            <a:r>
              <a:rPr lang="en-GB" dirty="0"/>
              <a:t>Potentially exposed, vulnerable.</a:t>
            </a:r>
          </a:p>
          <a:p>
            <a:r>
              <a:rPr lang="en-GB" dirty="0"/>
              <a:t>In-house ethics is complex.</a:t>
            </a:r>
          </a:p>
        </p:txBody>
      </p:sp>
      <p:pic>
        <p:nvPicPr>
          <p:cNvPr id="8" name="Picture 7" descr="A person walking across a zebra crossing&#10;&#10;Photo by Ryoji Iwata on Unsplash">
            <a:extLst>
              <a:ext uri="{FF2B5EF4-FFF2-40B4-BE49-F238E27FC236}">
                <a16:creationId xmlns:a16="http://schemas.microsoft.com/office/drawing/2014/main" id="{12714649-DB85-28E2-4CAC-65A9746C0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14058"/>
          <a:stretch/>
        </p:blipFill>
        <p:spPr>
          <a:xfrm>
            <a:off x="6312694" y="7"/>
            <a:ext cx="2831306" cy="514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56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18E8-0BAE-39F3-09EA-25EC518A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38912"/>
            <a:ext cx="5418100" cy="1124712"/>
          </a:xfrm>
        </p:spPr>
        <p:txBody>
          <a:bodyPr anchor="ctr">
            <a:normAutofit/>
          </a:bodyPr>
          <a:lstStyle/>
          <a:p>
            <a:r>
              <a:rPr lang="en-GB" dirty="0"/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DD58-31A5-645A-BEA8-24087F09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14500"/>
            <a:ext cx="5418100" cy="2576717"/>
          </a:xfrm>
        </p:spPr>
        <p:txBody>
          <a:bodyPr>
            <a:normAutofit/>
          </a:bodyPr>
          <a:lstStyle/>
          <a:p>
            <a:r>
              <a:rPr lang="en-GB" dirty="0"/>
              <a:t>Three rounds of research:</a:t>
            </a:r>
          </a:p>
          <a:p>
            <a:pPr lvl="1"/>
            <a:r>
              <a:rPr lang="en-GB" sz="1800"/>
              <a:t>Survey</a:t>
            </a:r>
          </a:p>
          <a:p>
            <a:pPr lvl="1"/>
            <a:r>
              <a:rPr lang="en-GB" sz="1800"/>
              <a:t>Expert interviews</a:t>
            </a:r>
          </a:p>
          <a:p>
            <a:pPr lvl="1"/>
            <a:r>
              <a:rPr lang="en-GB" sz="1800"/>
              <a:t>Further interviews and focus groups</a:t>
            </a:r>
          </a:p>
          <a:p>
            <a:r>
              <a:rPr lang="en-GB" dirty="0"/>
              <a:t>Scoping and development phases.</a:t>
            </a:r>
          </a:p>
        </p:txBody>
      </p:sp>
      <p:pic>
        <p:nvPicPr>
          <p:cNvPr id="6" name="Picture 5" descr="A map with pins on it&#10;&#10;Photo by Z on Unsplash">
            <a:extLst>
              <a:ext uri="{FF2B5EF4-FFF2-40B4-BE49-F238E27FC236}">
                <a16:creationId xmlns:a16="http://schemas.microsoft.com/office/drawing/2014/main" id="{DE50EAE8-FFB5-4D94-A52E-727B77540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3" r="22713" b="-1"/>
          <a:stretch/>
        </p:blipFill>
        <p:spPr>
          <a:xfrm>
            <a:off x="6312694" y="7"/>
            <a:ext cx="2831306" cy="514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84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84EF-752E-AD29-72F5-D98C30CF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ethical practice framework?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F819A-13A0-EDFE-A7D2-4B34CD97C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Not</a:t>
            </a:r>
            <a:r>
              <a:rPr lang="en-GB" dirty="0"/>
              <a:t> regulation. Complementary to the SRA’s guidance for in-house solicitors.</a:t>
            </a:r>
          </a:p>
          <a:p>
            <a:r>
              <a:rPr lang="en-GB" dirty="0"/>
              <a:t>Supporting in-house solicitors in meeting their ethical challenges.</a:t>
            </a:r>
          </a:p>
          <a:p>
            <a:r>
              <a:rPr lang="en-GB" dirty="0"/>
              <a:t>Helping them balance </a:t>
            </a:r>
            <a:r>
              <a:rPr lang="en-GB" b="1" dirty="0"/>
              <a:t>influence</a:t>
            </a:r>
            <a:r>
              <a:rPr lang="en-GB" dirty="0"/>
              <a:t> and </a:t>
            </a:r>
            <a:r>
              <a:rPr lang="en-GB" b="1" dirty="0"/>
              <a:t>independence</a:t>
            </a:r>
            <a:r>
              <a:rPr lang="en-GB" dirty="0"/>
              <a:t>.</a:t>
            </a:r>
          </a:p>
          <a:p>
            <a:r>
              <a:rPr lang="en-GB" dirty="0"/>
              <a:t>Three levels of support:</a:t>
            </a:r>
          </a:p>
          <a:p>
            <a:pPr lvl="1"/>
            <a:r>
              <a:rPr lang="en-GB" dirty="0"/>
              <a:t>Individual understanding and skills.</a:t>
            </a:r>
          </a:p>
          <a:p>
            <a:pPr lvl="1"/>
            <a:r>
              <a:rPr lang="en-GB" dirty="0"/>
              <a:t>Strengthening the position of in-house solicitors in organisations.</a:t>
            </a:r>
          </a:p>
          <a:p>
            <a:pPr lvl="1"/>
            <a:r>
              <a:rPr lang="en-GB" dirty="0"/>
              <a:t>Professional support and solidarity.</a:t>
            </a:r>
          </a:p>
        </p:txBody>
      </p:sp>
    </p:spTree>
    <p:extLst>
      <p:ext uri="{BB962C8B-B14F-4D97-AF65-F5344CB8AC3E}">
        <p14:creationId xmlns:p14="http://schemas.microsoft.com/office/powerpoint/2010/main" val="122557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ED75-2393-A540-40C2-113A4D16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38912"/>
            <a:ext cx="5418100" cy="1124712"/>
          </a:xfrm>
        </p:spPr>
        <p:txBody>
          <a:bodyPr anchor="ctr">
            <a:normAutofit/>
          </a:bodyPr>
          <a:lstStyle/>
          <a:p>
            <a:r>
              <a:rPr lang="en-GB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9A03C-1351-B0A7-B2AA-882FE669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14500"/>
            <a:ext cx="5418100" cy="2576717"/>
          </a:xfrm>
        </p:spPr>
        <p:txBody>
          <a:bodyPr>
            <a:normAutofit/>
          </a:bodyPr>
          <a:lstStyle/>
          <a:p>
            <a:r>
              <a:rPr lang="en-GB" dirty="0"/>
              <a:t>Launching soon in beta/consultation phase (date tbc).</a:t>
            </a:r>
          </a:p>
          <a:p>
            <a:r>
              <a:rPr lang="en-GB" dirty="0"/>
              <a:t>Feedback from The Law Society members to be reflected in final version.</a:t>
            </a:r>
          </a:p>
          <a:p>
            <a:endParaRPr lang="en-GB" dirty="0"/>
          </a:p>
        </p:txBody>
      </p:sp>
      <p:pic>
        <p:nvPicPr>
          <p:cNvPr id="6" name="Picture 5" descr="A person sitting on a cliff overlooking a winding road&#10;&#10;Photo by Vlad Bagacian on Unsplash">
            <a:extLst>
              <a:ext uri="{FF2B5EF4-FFF2-40B4-BE49-F238E27FC236}">
                <a16:creationId xmlns:a16="http://schemas.microsoft.com/office/drawing/2014/main" id="{44929C7E-5243-DF78-011F-5F9277886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3" r="34883" b="-1"/>
          <a:stretch/>
        </p:blipFill>
        <p:spPr>
          <a:xfrm>
            <a:off x="6312694" y="7"/>
            <a:ext cx="2831306" cy="514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37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30D6D0-5D0E-292B-1D3C-03825BB7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32" y="213065"/>
            <a:ext cx="3339668" cy="33396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DC50C5-4376-4795-F61F-549A4FB714F8}"/>
              </a:ext>
            </a:extLst>
          </p:cNvPr>
          <p:cNvSpPr txBox="1"/>
          <p:nvPr/>
        </p:nvSpPr>
        <p:spPr>
          <a:xfrm>
            <a:off x="1676038" y="3823048"/>
            <a:ext cx="5652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Use the QR code to register to be kept informed: </a:t>
            </a:r>
            <a:r>
              <a:rPr lang="en-GB" sz="1800" dirty="0">
                <a:solidFill>
                  <a:prstClr val="black"/>
                </a:solidFill>
                <a:latin typeface="Aptos" panose="020B0004020202020204" pitchFamily="34" charset="0"/>
                <a:ea typeface="+mn-ea"/>
                <a:hlinkClick r:id="rId3" tooltip="Original URL: https://act.lawsociety.org.uk/page/158053/subscribe/1. Click or tap if you trust this link."/>
              </a:rPr>
              <a:t>https://act.lawsociety.org.uk/page/158053/subscribe/1</a:t>
            </a:r>
            <a:endParaRPr lang="en-GB" sz="1800" dirty="0">
              <a:solidFill>
                <a:prstClr val="black"/>
              </a:solidFill>
              <a:latin typeface="Tw Cen MT" panose="020B0602020104020603"/>
              <a:ea typeface="+mn-ea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And/or get in touch at </a:t>
            </a:r>
            <a:r>
              <a:rPr lang="en-GB" sz="1800" dirty="0">
                <a:solidFill>
                  <a:prstClr val="black"/>
                </a:solidFill>
                <a:latin typeface="Tw Cen MT" panose="020B0602020104020603"/>
                <a:ea typeface="+mn-ea"/>
                <a:hlinkClick r:id="rId4"/>
              </a:rPr>
              <a:t>j.d.baxter@leeds.ac.uk</a:t>
            </a:r>
            <a:endParaRPr lang="en-GB" sz="1800" dirty="0">
              <a:solidFill>
                <a:prstClr val="black"/>
              </a:solidFill>
              <a:latin typeface="Tw Cen MT" panose="020B0602020104020603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2487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4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7030A0"/>
      </a:accent1>
      <a:accent2>
        <a:srgbClr val="AB73D5"/>
      </a:accent2>
      <a:accent3>
        <a:srgbClr val="C7A2E3"/>
      </a:accent3>
      <a:accent4>
        <a:srgbClr val="E3D0F1"/>
      </a:accent4>
      <a:accent5>
        <a:srgbClr val="3E8853"/>
      </a:accent5>
      <a:accent6>
        <a:srgbClr val="62A39F"/>
      </a:accent6>
      <a:hlink>
        <a:srgbClr val="7030A0"/>
      </a:hlink>
      <a:folHlink>
        <a:srgbClr val="7030A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392CEB9-9FC8-4DD5-82F1-0A9A0F8930DF}" vid="{A1AD6A82-D4AE-4F70-AFCE-16AFEB612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SRA template</Template>
  <TotalTime>186</TotalTime>
  <Words>250</Words>
  <Application>Microsoft Office PowerPoint</Application>
  <PresentationFormat>On-screen Show (16:9)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Tw Cen MT</vt:lpstr>
      <vt:lpstr>Tw Cen MT Condensed</vt:lpstr>
      <vt:lpstr>Wingdings 3</vt:lpstr>
      <vt:lpstr>Integral</vt:lpstr>
      <vt:lpstr>An ethical practice framework  for in-house solicitors</vt:lpstr>
      <vt:lpstr>Who am I?</vt:lpstr>
      <vt:lpstr>Why in-house ethics?</vt:lpstr>
      <vt:lpstr>What did we do?</vt:lpstr>
      <vt:lpstr>What is the ethical practice framework?</vt:lpstr>
      <vt:lpstr>What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ethical practice framework for in-house solicitors</dc:title>
  <dc:creator>Solicitors Regulation Authority (SRA)</dc:creator>
  <cp:lastModifiedBy>Matthew Maidment</cp:lastModifiedBy>
  <cp:revision>15</cp:revision>
  <dcterms:created xsi:type="dcterms:W3CDTF">2023-03-08T12:07:14Z</dcterms:created>
  <dcterms:modified xsi:type="dcterms:W3CDTF">2025-03-18T09:49:13Z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Default Design:4</vt:lpwstr>
  </property>
  <property fmtid="{D5CDD505-2E9C-101B-9397-08002B2CF9AE}" pid="3" name="ClassificationContentMarkingHeaderText">
    <vt:lpwstr>Sensitivity: General</vt:lpwstr>
  </property>
  <property fmtid="{D5CDD505-2E9C-101B-9397-08002B2CF9AE}" pid="4" name="MSIP_Label_511c2973-884d-45f9-a762-fe43cfb2c09b_Enabled">
    <vt:lpwstr>true</vt:lpwstr>
  </property>
  <property fmtid="{D5CDD505-2E9C-101B-9397-08002B2CF9AE}" pid="5" name="MSIP_Label_511c2973-884d-45f9-a762-fe43cfb2c09b_SetDate">
    <vt:lpwstr>2024-03-12T10:22:20Z</vt:lpwstr>
  </property>
  <property fmtid="{D5CDD505-2E9C-101B-9397-08002B2CF9AE}" pid="6" name="MSIP_Label_511c2973-884d-45f9-a762-fe43cfb2c09b_Method">
    <vt:lpwstr>Privileged</vt:lpwstr>
  </property>
  <property fmtid="{D5CDD505-2E9C-101B-9397-08002B2CF9AE}" pid="7" name="MSIP_Label_511c2973-884d-45f9-a762-fe43cfb2c09b_Name">
    <vt:lpwstr>Unclassified</vt:lpwstr>
  </property>
  <property fmtid="{D5CDD505-2E9C-101B-9397-08002B2CF9AE}" pid="8" name="MSIP_Label_511c2973-884d-45f9-a762-fe43cfb2c09b_SiteId">
    <vt:lpwstr>adecc3d0-610d-4060-a865-615f7f48c411</vt:lpwstr>
  </property>
  <property fmtid="{D5CDD505-2E9C-101B-9397-08002B2CF9AE}" pid="9" name="MSIP_Label_511c2973-884d-45f9-a762-fe43cfb2c09b_ActionId">
    <vt:lpwstr>11646ac4-66f2-452a-9155-7c1b9fcd0dea</vt:lpwstr>
  </property>
  <property fmtid="{D5CDD505-2E9C-101B-9397-08002B2CF9AE}" pid="10" name="MSIP_Label_511c2973-884d-45f9-a762-fe43cfb2c09b_ContentBits">
    <vt:lpwstr>0</vt:lpwstr>
  </property>
</Properties>
</file>